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363" r:id="rId3"/>
    <p:sldId id="373" r:id="rId4"/>
    <p:sldId id="372" r:id="rId5"/>
    <p:sldId id="364" r:id="rId6"/>
    <p:sldId id="375" r:id="rId7"/>
    <p:sldId id="374" r:id="rId8"/>
    <p:sldId id="370" r:id="rId9"/>
    <p:sldId id="378" r:id="rId10"/>
    <p:sldId id="376" r:id="rId11"/>
    <p:sldId id="365" r:id="rId12"/>
    <p:sldId id="379" r:id="rId13"/>
    <p:sldId id="380" r:id="rId14"/>
    <p:sldId id="371" r:id="rId15"/>
    <p:sldId id="381" r:id="rId16"/>
    <p:sldId id="382" r:id="rId17"/>
    <p:sldId id="313" r:id="rId18"/>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7" autoAdjust="0"/>
    <p:restoredTop sz="94714" autoAdjust="0"/>
  </p:normalViewPr>
  <p:slideViewPr>
    <p:cSldViewPr showGuides="1">
      <p:cViewPr varScale="1">
        <p:scale>
          <a:sx n="54" d="100"/>
          <a:sy n="54" d="100"/>
        </p:scale>
        <p:origin x="762" y="78"/>
      </p:cViewPr>
      <p:guideLst>
        <p:guide orient="horz" pos="247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467F-950A-42B1-9556-328490D24A82}" type="datetimeFigureOut">
              <a:rPr lang="es-ES" smtClean="0"/>
              <a:pPr/>
              <a:t>12/08/2025</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4204F7-29FE-417B-B6AF-AD627D173508}"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10</a:t>
            </a:fld>
            <a:endParaRPr lang="es-ES"/>
          </a:p>
        </p:txBody>
      </p:sp>
    </p:spTree>
    <p:extLst>
      <p:ext uri="{BB962C8B-B14F-4D97-AF65-F5344CB8AC3E}">
        <p14:creationId xmlns:p14="http://schemas.microsoft.com/office/powerpoint/2010/main" val="1161681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11</a:t>
            </a:fld>
            <a:endParaRPr lang="es-ES"/>
          </a:p>
        </p:txBody>
      </p:sp>
    </p:spTree>
    <p:extLst>
      <p:ext uri="{BB962C8B-B14F-4D97-AF65-F5344CB8AC3E}">
        <p14:creationId xmlns:p14="http://schemas.microsoft.com/office/powerpoint/2010/main" val="3144786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12</a:t>
            </a:fld>
            <a:endParaRPr lang="es-ES"/>
          </a:p>
        </p:txBody>
      </p:sp>
    </p:spTree>
    <p:extLst>
      <p:ext uri="{BB962C8B-B14F-4D97-AF65-F5344CB8AC3E}">
        <p14:creationId xmlns:p14="http://schemas.microsoft.com/office/powerpoint/2010/main" val="1510990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13</a:t>
            </a:fld>
            <a:endParaRPr lang="es-ES"/>
          </a:p>
        </p:txBody>
      </p:sp>
    </p:spTree>
    <p:extLst>
      <p:ext uri="{BB962C8B-B14F-4D97-AF65-F5344CB8AC3E}">
        <p14:creationId xmlns:p14="http://schemas.microsoft.com/office/powerpoint/2010/main" val="3278387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14</a:t>
            </a:fld>
            <a:endParaRPr lang="es-ES"/>
          </a:p>
        </p:txBody>
      </p:sp>
    </p:spTree>
    <p:extLst>
      <p:ext uri="{BB962C8B-B14F-4D97-AF65-F5344CB8AC3E}">
        <p14:creationId xmlns:p14="http://schemas.microsoft.com/office/powerpoint/2010/main" val="2376200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15</a:t>
            </a:fld>
            <a:endParaRPr lang="es-ES"/>
          </a:p>
        </p:txBody>
      </p:sp>
    </p:spTree>
    <p:extLst>
      <p:ext uri="{BB962C8B-B14F-4D97-AF65-F5344CB8AC3E}">
        <p14:creationId xmlns:p14="http://schemas.microsoft.com/office/powerpoint/2010/main" val="1027198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16</a:t>
            </a:fld>
            <a:endParaRPr lang="es-ES"/>
          </a:p>
        </p:txBody>
      </p:sp>
    </p:spTree>
    <p:extLst>
      <p:ext uri="{BB962C8B-B14F-4D97-AF65-F5344CB8AC3E}">
        <p14:creationId xmlns:p14="http://schemas.microsoft.com/office/powerpoint/2010/main" val="1819851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2</a:t>
            </a:fld>
            <a:endParaRPr lang="es-ES"/>
          </a:p>
        </p:txBody>
      </p:sp>
    </p:spTree>
    <p:extLst>
      <p:ext uri="{BB962C8B-B14F-4D97-AF65-F5344CB8AC3E}">
        <p14:creationId xmlns:p14="http://schemas.microsoft.com/office/powerpoint/2010/main" val="146099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3</a:t>
            </a:fld>
            <a:endParaRPr lang="es-ES"/>
          </a:p>
        </p:txBody>
      </p:sp>
    </p:spTree>
    <p:extLst>
      <p:ext uri="{BB962C8B-B14F-4D97-AF65-F5344CB8AC3E}">
        <p14:creationId xmlns:p14="http://schemas.microsoft.com/office/powerpoint/2010/main" val="1003056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4</a:t>
            </a:fld>
            <a:endParaRPr lang="es-ES"/>
          </a:p>
        </p:txBody>
      </p:sp>
    </p:spTree>
    <p:extLst>
      <p:ext uri="{BB962C8B-B14F-4D97-AF65-F5344CB8AC3E}">
        <p14:creationId xmlns:p14="http://schemas.microsoft.com/office/powerpoint/2010/main" val="4222488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5</a:t>
            </a:fld>
            <a:endParaRPr lang="es-ES"/>
          </a:p>
        </p:txBody>
      </p:sp>
    </p:spTree>
    <p:extLst>
      <p:ext uri="{BB962C8B-B14F-4D97-AF65-F5344CB8AC3E}">
        <p14:creationId xmlns:p14="http://schemas.microsoft.com/office/powerpoint/2010/main" val="353372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6</a:t>
            </a:fld>
            <a:endParaRPr lang="es-ES"/>
          </a:p>
        </p:txBody>
      </p:sp>
    </p:spTree>
    <p:extLst>
      <p:ext uri="{BB962C8B-B14F-4D97-AF65-F5344CB8AC3E}">
        <p14:creationId xmlns:p14="http://schemas.microsoft.com/office/powerpoint/2010/main" val="2881097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7</a:t>
            </a:fld>
            <a:endParaRPr lang="es-ES"/>
          </a:p>
        </p:txBody>
      </p:sp>
    </p:spTree>
    <p:extLst>
      <p:ext uri="{BB962C8B-B14F-4D97-AF65-F5344CB8AC3E}">
        <p14:creationId xmlns:p14="http://schemas.microsoft.com/office/powerpoint/2010/main" val="3077438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8</a:t>
            </a:fld>
            <a:endParaRPr lang="es-ES"/>
          </a:p>
        </p:txBody>
      </p:sp>
    </p:spTree>
    <p:extLst>
      <p:ext uri="{BB962C8B-B14F-4D97-AF65-F5344CB8AC3E}">
        <p14:creationId xmlns:p14="http://schemas.microsoft.com/office/powerpoint/2010/main" val="1994897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9</a:t>
            </a:fld>
            <a:endParaRPr lang="es-ES"/>
          </a:p>
        </p:txBody>
      </p:sp>
    </p:spTree>
    <p:extLst>
      <p:ext uri="{BB962C8B-B14F-4D97-AF65-F5344CB8AC3E}">
        <p14:creationId xmlns:p14="http://schemas.microsoft.com/office/powerpoint/2010/main" val="2580652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12/08/2025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E1716-5B5F-42BC-A376-AA4EFCB34EDF}" type="datetimeFigureOut">
              <a:rPr lang="es-ES" smtClean="0"/>
              <a:pPr/>
              <a:t>12/08/2025</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EFF47-A81A-457E-8123-AC8CD9175AB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ailto:daniel@cpp-publicidad.com" TargetMode="External"/><Relationship Id="rId1" Type="http://schemas.openxmlformats.org/officeDocument/2006/relationships/slideLayout" Target="../slideLayouts/slideLayout2.xml"/><Relationship Id="rId5" Type="http://schemas.openxmlformats.org/officeDocument/2006/relationships/hyperlink" Target="mailto:carmen@cpp-publicidad.com" TargetMode="External"/><Relationship Id="rId4" Type="http://schemas.openxmlformats.org/officeDocument/2006/relationships/hyperlink" Target="mailto:olga@cpp-publicidad.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Navidad en Italia: fechas y nombres de las fiestas navideñas - El Itañol">
            <a:extLst>
              <a:ext uri="{FF2B5EF4-FFF2-40B4-BE49-F238E27FC236}">
                <a16:creationId xmlns:a16="http://schemas.microsoft.com/office/drawing/2014/main" id="{4AAA597B-563E-EA44-BB57-8CBFE6D711EF}"/>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 name="AutoShape 6" descr="Navidad en Italia: fechas y nombres de las fiestas navideñas - El Itañol">
            <a:extLst>
              <a:ext uri="{FF2B5EF4-FFF2-40B4-BE49-F238E27FC236}">
                <a16:creationId xmlns:a16="http://schemas.microsoft.com/office/drawing/2014/main" id="{FE0AD737-F569-22A5-1540-9C2281F843F3}"/>
              </a:ext>
            </a:extLst>
          </p:cNvPr>
          <p:cNvSpPr>
            <a:spLocks noChangeAspect="1" noChangeArrowheads="1"/>
          </p:cNvSpPr>
          <p:nvPr/>
        </p:nvSpPr>
        <p:spPr bwMode="auto">
          <a:xfrm>
            <a:off x="2267744" y="3429000"/>
            <a:ext cx="2609056" cy="26090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 name="CuadroTexto 1">
            <a:extLst>
              <a:ext uri="{FF2B5EF4-FFF2-40B4-BE49-F238E27FC236}">
                <a16:creationId xmlns:a16="http://schemas.microsoft.com/office/drawing/2014/main" id="{57B3ACED-7845-4D6B-8011-CA8E07DE114C}"/>
              </a:ext>
            </a:extLst>
          </p:cNvPr>
          <p:cNvSpPr txBox="1"/>
          <p:nvPr/>
        </p:nvSpPr>
        <p:spPr>
          <a:xfrm>
            <a:off x="4413575" y="5026572"/>
            <a:ext cx="5642543" cy="1508105"/>
          </a:xfrm>
          <a:prstGeom prst="rect">
            <a:avLst/>
          </a:prstGeom>
          <a:noFill/>
        </p:spPr>
        <p:txBody>
          <a:bodyPr wrap="square" rtlCol="0">
            <a:spAutoFit/>
          </a:bodyPr>
          <a:lstStyle/>
          <a:p>
            <a:pPr algn="r"/>
            <a:endParaRPr lang="es-ES" b="1" dirty="0">
              <a:latin typeface="Aptos SemiBold" panose="020F0502020204030204" pitchFamily="34" charset="0"/>
            </a:endParaRPr>
          </a:p>
          <a:p>
            <a:pPr algn="r"/>
            <a:endParaRPr lang="es-ES" b="1" dirty="0">
              <a:latin typeface="Aptos SemiBold" panose="020F0502020204030204" pitchFamily="34" charset="0"/>
            </a:endParaRPr>
          </a:p>
          <a:p>
            <a:pPr algn="ctr"/>
            <a:r>
              <a:rPr lang="es-ES" sz="2000" b="1" dirty="0">
                <a:solidFill>
                  <a:schemeClr val="accent3">
                    <a:lumMod val="50000"/>
                  </a:schemeClr>
                </a:solidFill>
                <a:latin typeface="Aptos SemiBold" panose="020F0502020204030204" pitchFamily="34" charset="0"/>
              </a:rPr>
              <a:t>Reunión Madrid octubre 2025</a:t>
            </a:r>
          </a:p>
          <a:p>
            <a:pPr algn="r"/>
            <a:endParaRPr lang="es-ES" b="1" dirty="0">
              <a:latin typeface="Aptos SemiBold" panose="020F0502020204030204" pitchFamily="34" charset="0"/>
            </a:endParaRPr>
          </a:p>
          <a:p>
            <a:pPr algn="ctr"/>
            <a:endParaRPr lang="es-ES" b="1" dirty="0">
              <a:latin typeface="Aptos SemiBold" panose="020F0502020204030204" pitchFamily="34" charset="0"/>
            </a:endParaRPr>
          </a:p>
        </p:txBody>
      </p:sp>
      <p:pic>
        <p:nvPicPr>
          <p:cNvPr id="8" name="Imagen 7">
            <a:extLst>
              <a:ext uri="{FF2B5EF4-FFF2-40B4-BE49-F238E27FC236}">
                <a16:creationId xmlns:a16="http://schemas.microsoft.com/office/drawing/2014/main" id="{C92129BB-5499-770C-C561-1BEA0209CF97}"/>
              </a:ext>
            </a:extLst>
          </p:cNvPr>
          <p:cNvPicPr>
            <a:picLocks noChangeAspect="1"/>
          </p:cNvPicPr>
          <p:nvPr/>
        </p:nvPicPr>
        <p:blipFill>
          <a:blip r:embed="rId3"/>
          <a:stretch>
            <a:fillRect/>
          </a:stretch>
        </p:blipFill>
        <p:spPr>
          <a:xfrm>
            <a:off x="0" y="-1"/>
            <a:ext cx="9143999" cy="5523194"/>
          </a:xfrm>
          <a:prstGeom prst="rect">
            <a:avLst/>
          </a:prstGeom>
        </p:spPr>
      </p:pic>
      <p:pic>
        <p:nvPicPr>
          <p:cNvPr id="9" name="Imagen 8">
            <a:extLst>
              <a:ext uri="{FF2B5EF4-FFF2-40B4-BE49-F238E27FC236}">
                <a16:creationId xmlns:a16="http://schemas.microsoft.com/office/drawing/2014/main" id="{78D58ABF-F09E-69EB-00E3-8E4371BFDFE3}"/>
              </a:ext>
            </a:extLst>
          </p:cNvPr>
          <p:cNvPicPr>
            <a:picLocks noChangeAspect="1"/>
          </p:cNvPicPr>
          <p:nvPr/>
        </p:nvPicPr>
        <p:blipFill rotWithShape="1">
          <a:blip r:embed="rId4"/>
          <a:srcRect l="6612" t="22343" r="5773" b="17978"/>
          <a:stretch/>
        </p:blipFill>
        <p:spPr>
          <a:xfrm>
            <a:off x="352848" y="4925175"/>
            <a:ext cx="2995015" cy="192003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3</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descr="Imagen que contiene alimentos&#10;&#10;Descripción generada automáticamente">
            <a:extLst>
              <a:ext uri="{FF2B5EF4-FFF2-40B4-BE49-F238E27FC236}">
                <a16:creationId xmlns:a16="http://schemas.microsoft.com/office/drawing/2014/main" id="{DBDE924B-8AE9-F398-B844-D3C25C642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713" y="1988840"/>
            <a:ext cx="8035408" cy="4519917"/>
          </a:xfrm>
          <a:prstGeom prst="rect">
            <a:avLst/>
          </a:prstGeom>
        </p:spPr>
      </p:pic>
    </p:spTree>
    <p:extLst>
      <p:ext uri="{BB962C8B-B14F-4D97-AF65-F5344CB8AC3E}">
        <p14:creationId xmlns:p14="http://schemas.microsoft.com/office/powerpoint/2010/main" val="1935235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4</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9158" y="1628800"/>
            <a:ext cx="3994850" cy="3046988"/>
          </a:xfrm>
          <a:prstGeom prst="rect">
            <a:avLst/>
          </a:prstGeom>
          <a:noFill/>
        </p:spPr>
        <p:txBody>
          <a:bodyPr wrap="square">
            <a:spAutoFit/>
          </a:bodyPr>
          <a:lstStyle/>
          <a:p>
            <a:r>
              <a:rPr lang="es-ES" b="1" dirty="0"/>
              <a:t>Lugar:</a:t>
            </a:r>
            <a:r>
              <a:rPr lang="es-ES" sz="1200" dirty="0"/>
              <a:t> </a:t>
            </a:r>
          </a:p>
          <a:p>
            <a:r>
              <a:rPr lang="es-ES" sz="1400" dirty="0"/>
              <a:t>Ubicado en la zona norte, a 15 minutos del centro.</a:t>
            </a:r>
          </a:p>
          <a:p>
            <a:endParaRPr lang="es-ES" b="1" dirty="0"/>
          </a:p>
          <a:p>
            <a:r>
              <a:rPr lang="es-ES" b="1" dirty="0"/>
              <a:t>Características:</a:t>
            </a:r>
            <a:r>
              <a:rPr lang="es-ES" sz="1200" b="1" dirty="0"/>
              <a:t> </a:t>
            </a:r>
          </a:p>
          <a:p>
            <a:r>
              <a:rPr lang="es-ES" sz="1400" dirty="0"/>
              <a:t>Uno de los espacios para eventos corporativos más vanguardistas de la capital. Cuentan con amplios salones con luz natural y espectaculares terrazas y jardines. Aforo para 300 personas en formato cóctel.</a:t>
            </a:r>
          </a:p>
          <a:p>
            <a:endParaRPr lang="es-ES" b="1" dirty="0"/>
          </a:p>
          <a:p>
            <a:r>
              <a:rPr lang="es-ES" b="1" dirty="0"/>
              <a:t>Disponibilidad:</a:t>
            </a:r>
            <a:r>
              <a:rPr lang="es-ES" sz="1400" dirty="0"/>
              <a:t> 28 y 30 de octubre.</a:t>
            </a:r>
          </a:p>
          <a:p>
            <a:r>
              <a:rPr lang="es-ES" b="1" dirty="0"/>
              <a:t>Distancia: </a:t>
            </a:r>
            <a:r>
              <a:rPr lang="es-ES" sz="1400" dirty="0"/>
              <a:t>23,9 km, 21 min.</a:t>
            </a:r>
          </a:p>
          <a:p>
            <a:endParaRPr lang="es-ES" sz="1400" dirty="0"/>
          </a:p>
        </p:txBody>
      </p:sp>
      <p:pic>
        <p:nvPicPr>
          <p:cNvPr id="18" name="Imagen 17">
            <a:extLst>
              <a:ext uri="{FF2B5EF4-FFF2-40B4-BE49-F238E27FC236}">
                <a16:creationId xmlns:a16="http://schemas.microsoft.com/office/drawing/2014/main" id="{DF7E8439-6338-E020-354B-F207F3A72072}"/>
              </a:ext>
            </a:extLst>
          </p:cNvPr>
          <p:cNvPicPr>
            <a:picLocks noChangeAspect="1"/>
          </p:cNvPicPr>
          <p:nvPr/>
        </p:nvPicPr>
        <p:blipFill>
          <a:blip r:embed="rId4"/>
          <a:stretch>
            <a:fillRect/>
          </a:stretch>
        </p:blipFill>
        <p:spPr>
          <a:xfrm>
            <a:off x="2082974" y="4357932"/>
            <a:ext cx="2286001" cy="2348958"/>
          </a:xfrm>
          <a:prstGeom prst="rect">
            <a:avLst/>
          </a:prstGeom>
        </p:spPr>
      </p:pic>
      <p:pic>
        <p:nvPicPr>
          <p:cNvPr id="21" name="Imagen 20">
            <a:extLst>
              <a:ext uri="{FF2B5EF4-FFF2-40B4-BE49-F238E27FC236}">
                <a16:creationId xmlns:a16="http://schemas.microsoft.com/office/drawing/2014/main" id="{429D17DD-A97B-0A55-AD13-3E6D419E6B85}"/>
              </a:ext>
            </a:extLst>
          </p:cNvPr>
          <p:cNvPicPr>
            <a:picLocks noChangeAspect="1"/>
          </p:cNvPicPr>
          <p:nvPr/>
        </p:nvPicPr>
        <p:blipFill>
          <a:blip r:embed="rId5"/>
          <a:stretch>
            <a:fillRect/>
          </a:stretch>
        </p:blipFill>
        <p:spPr>
          <a:xfrm>
            <a:off x="5093509" y="1655752"/>
            <a:ext cx="3874752" cy="2581268"/>
          </a:xfrm>
          <a:prstGeom prst="rect">
            <a:avLst/>
          </a:prstGeom>
        </p:spPr>
      </p:pic>
      <p:pic>
        <p:nvPicPr>
          <p:cNvPr id="23" name="Imagen 22">
            <a:extLst>
              <a:ext uri="{FF2B5EF4-FFF2-40B4-BE49-F238E27FC236}">
                <a16:creationId xmlns:a16="http://schemas.microsoft.com/office/drawing/2014/main" id="{C99903B2-EA22-789A-60AB-447F8007A5A3}"/>
              </a:ext>
            </a:extLst>
          </p:cNvPr>
          <p:cNvPicPr>
            <a:picLocks noChangeAspect="1"/>
          </p:cNvPicPr>
          <p:nvPr/>
        </p:nvPicPr>
        <p:blipFill>
          <a:blip r:embed="rId6"/>
          <a:stretch>
            <a:fillRect/>
          </a:stretch>
        </p:blipFill>
        <p:spPr>
          <a:xfrm>
            <a:off x="4543069" y="4387832"/>
            <a:ext cx="4425192" cy="2348959"/>
          </a:xfrm>
          <a:prstGeom prst="rect">
            <a:avLst/>
          </a:prstGeom>
        </p:spPr>
      </p:pic>
    </p:spTree>
    <p:extLst>
      <p:ext uri="{BB962C8B-B14F-4D97-AF65-F5344CB8AC3E}">
        <p14:creationId xmlns:p14="http://schemas.microsoft.com/office/powerpoint/2010/main" val="4257931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4</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9158" y="1628800"/>
            <a:ext cx="3994850" cy="1754326"/>
          </a:xfrm>
          <a:prstGeom prst="rect">
            <a:avLst/>
          </a:prstGeom>
          <a:noFill/>
        </p:spPr>
        <p:txBody>
          <a:bodyPr wrap="square">
            <a:spAutoFit/>
          </a:bodyPr>
          <a:lstStyle/>
          <a:p>
            <a:r>
              <a:rPr lang="es-ES" b="1" dirty="0"/>
              <a:t>Alquiler:</a:t>
            </a:r>
            <a:r>
              <a:rPr lang="es-ES" sz="1200" dirty="0"/>
              <a:t> </a:t>
            </a:r>
          </a:p>
          <a:p>
            <a:endParaRPr lang="es-ES" b="1" dirty="0"/>
          </a:p>
          <a:p>
            <a:r>
              <a:rPr lang="es-ES" b="1" dirty="0"/>
              <a:t>Audiovisuales:</a:t>
            </a:r>
            <a:r>
              <a:rPr lang="es-ES" sz="1200" b="1" dirty="0"/>
              <a:t> </a:t>
            </a:r>
          </a:p>
          <a:p>
            <a:endParaRPr lang="es-ES" b="1" dirty="0"/>
          </a:p>
          <a:p>
            <a:r>
              <a:rPr lang="es-ES" b="1" dirty="0"/>
              <a:t>Cóctel:</a:t>
            </a:r>
            <a:r>
              <a:rPr lang="es-ES" sz="1400" dirty="0"/>
              <a:t> </a:t>
            </a:r>
          </a:p>
          <a:p>
            <a:r>
              <a:rPr lang="es-ES" b="1" dirty="0"/>
              <a:t>Distancia:</a:t>
            </a:r>
            <a:endParaRPr lang="es-ES" sz="1400" dirty="0"/>
          </a:p>
        </p:txBody>
      </p:sp>
      <p:pic>
        <p:nvPicPr>
          <p:cNvPr id="2" name="Imagen 1">
            <a:extLst>
              <a:ext uri="{FF2B5EF4-FFF2-40B4-BE49-F238E27FC236}">
                <a16:creationId xmlns:a16="http://schemas.microsoft.com/office/drawing/2014/main" id="{F3114656-7BB5-7BEB-AEC6-62D5969E2C61}"/>
              </a:ext>
            </a:extLst>
          </p:cNvPr>
          <p:cNvPicPr>
            <a:picLocks noChangeAspect="1"/>
          </p:cNvPicPr>
          <p:nvPr/>
        </p:nvPicPr>
        <p:blipFill>
          <a:blip r:embed="rId4"/>
          <a:stretch>
            <a:fillRect/>
          </a:stretch>
        </p:blipFill>
        <p:spPr>
          <a:xfrm>
            <a:off x="418664" y="4346186"/>
            <a:ext cx="3874753" cy="2390605"/>
          </a:xfrm>
          <a:prstGeom prst="rect">
            <a:avLst/>
          </a:prstGeom>
        </p:spPr>
      </p:pic>
      <p:pic>
        <p:nvPicPr>
          <p:cNvPr id="4" name="Imagen 3">
            <a:extLst>
              <a:ext uri="{FF2B5EF4-FFF2-40B4-BE49-F238E27FC236}">
                <a16:creationId xmlns:a16="http://schemas.microsoft.com/office/drawing/2014/main" id="{46658F95-469B-61B0-F5BA-0EC9167C3AEF}"/>
              </a:ext>
            </a:extLst>
          </p:cNvPr>
          <p:cNvPicPr>
            <a:picLocks noChangeAspect="1"/>
          </p:cNvPicPr>
          <p:nvPr/>
        </p:nvPicPr>
        <p:blipFill>
          <a:blip r:embed="rId5"/>
          <a:stretch>
            <a:fillRect/>
          </a:stretch>
        </p:blipFill>
        <p:spPr>
          <a:xfrm>
            <a:off x="4219636" y="1722672"/>
            <a:ext cx="4648651" cy="2501819"/>
          </a:xfrm>
          <a:prstGeom prst="rect">
            <a:avLst/>
          </a:prstGeom>
        </p:spPr>
      </p:pic>
      <p:pic>
        <p:nvPicPr>
          <p:cNvPr id="5" name="Imagen 4">
            <a:extLst>
              <a:ext uri="{FF2B5EF4-FFF2-40B4-BE49-F238E27FC236}">
                <a16:creationId xmlns:a16="http://schemas.microsoft.com/office/drawing/2014/main" id="{0CE1032D-ABFA-DA21-5202-7737343C4475}"/>
              </a:ext>
            </a:extLst>
          </p:cNvPr>
          <p:cNvPicPr>
            <a:picLocks noChangeAspect="1"/>
          </p:cNvPicPr>
          <p:nvPr/>
        </p:nvPicPr>
        <p:blipFill>
          <a:blip r:embed="rId6"/>
          <a:stretch>
            <a:fillRect/>
          </a:stretch>
        </p:blipFill>
        <p:spPr>
          <a:xfrm>
            <a:off x="4434884" y="4363265"/>
            <a:ext cx="3545399" cy="2356445"/>
          </a:xfrm>
          <a:prstGeom prst="rect">
            <a:avLst/>
          </a:prstGeom>
        </p:spPr>
      </p:pic>
    </p:spTree>
    <p:extLst>
      <p:ext uri="{BB962C8B-B14F-4D97-AF65-F5344CB8AC3E}">
        <p14:creationId xmlns:p14="http://schemas.microsoft.com/office/powerpoint/2010/main" val="536968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4</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descr="Interfaz de usuario gráfica, Aplicación&#10;&#10;Descripción generada automáticamente">
            <a:extLst>
              <a:ext uri="{FF2B5EF4-FFF2-40B4-BE49-F238E27FC236}">
                <a16:creationId xmlns:a16="http://schemas.microsoft.com/office/drawing/2014/main" id="{E6B0E3AA-C768-5C99-E204-2299D49885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064" y="1528223"/>
            <a:ext cx="7132705" cy="5353060"/>
          </a:xfrm>
          <a:prstGeom prst="rect">
            <a:avLst/>
          </a:prstGeom>
        </p:spPr>
      </p:pic>
    </p:spTree>
    <p:extLst>
      <p:ext uri="{BB962C8B-B14F-4D97-AF65-F5344CB8AC3E}">
        <p14:creationId xmlns:p14="http://schemas.microsoft.com/office/powerpoint/2010/main" val="2283114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5</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39553" y="1504940"/>
            <a:ext cx="4256328" cy="2492990"/>
          </a:xfrm>
          <a:prstGeom prst="rect">
            <a:avLst/>
          </a:prstGeom>
          <a:noFill/>
        </p:spPr>
        <p:txBody>
          <a:bodyPr wrap="square">
            <a:spAutoFit/>
          </a:bodyPr>
          <a:lstStyle/>
          <a:p>
            <a:pPr algn="just"/>
            <a:r>
              <a:rPr lang="es-ES" b="1" dirty="0"/>
              <a:t>Lugar:</a:t>
            </a:r>
            <a:r>
              <a:rPr lang="es-ES" sz="1200" dirty="0"/>
              <a:t> </a:t>
            </a:r>
          </a:p>
          <a:p>
            <a:pPr algn="just"/>
            <a:r>
              <a:rPr lang="es-ES" sz="1400" dirty="0"/>
              <a:t>Ubicado en Alcobendas, a pocos minutos de Madrid.</a:t>
            </a:r>
          </a:p>
          <a:p>
            <a:pPr algn="just"/>
            <a:endParaRPr lang="es-ES" sz="1400" dirty="0"/>
          </a:p>
          <a:p>
            <a:pPr algn="just"/>
            <a:r>
              <a:rPr lang="es-ES" b="1" dirty="0"/>
              <a:t>Características:</a:t>
            </a:r>
          </a:p>
          <a:p>
            <a:pPr algn="just"/>
            <a:r>
              <a:rPr lang="es-ES" sz="1400" dirty="0"/>
              <a:t>Más de 2.000 m², arquitectura moderna y distribución flexible, con tecnología avanzada. Amplia zona exterior rodeada de exuberantes jardines.</a:t>
            </a:r>
          </a:p>
          <a:p>
            <a:pPr algn="just"/>
            <a:endParaRPr lang="es-ES" sz="1400" dirty="0"/>
          </a:p>
          <a:p>
            <a:pPr algn="just"/>
            <a:r>
              <a:rPr lang="es-ES" b="1" dirty="0"/>
              <a:t>Disponibilidad: </a:t>
            </a:r>
            <a:r>
              <a:rPr lang="es-ES" sz="1200" dirty="0"/>
              <a:t>28 de octubre. 29 y 30 tienen </a:t>
            </a:r>
            <a:r>
              <a:rPr lang="es-ES" sz="1200" dirty="0" err="1"/>
              <a:t>prereserva</a:t>
            </a:r>
            <a:r>
              <a:rPr lang="es-ES" sz="1200" dirty="0"/>
              <a:t>.</a:t>
            </a:r>
          </a:p>
          <a:p>
            <a:pPr algn="just"/>
            <a:r>
              <a:rPr lang="es-ES" b="1" dirty="0"/>
              <a:t>Distancia: </a:t>
            </a:r>
            <a:r>
              <a:rPr lang="es-ES" sz="1200" dirty="0"/>
              <a:t>13,9 km,  16 min.</a:t>
            </a:r>
          </a:p>
        </p:txBody>
      </p:sp>
      <p:pic>
        <p:nvPicPr>
          <p:cNvPr id="9" name="Imagen 8">
            <a:extLst>
              <a:ext uri="{FF2B5EF4-FFF2-40B4-BE49-F238E27FC236}">
                <a16:creationId xmlns:a16="http://schemas.microsoft.com/office/drawing/2014/main" id="{CC444DE1-2725-DB21-0177-D33D2A077A6F}"/>
              </a:ext>
            </a:extLst>
          </p:cNvPr>
          <p:cNvPicPr>
            <a:picLocks noChangeAspect="1"/>
          </p:cNvPicPr>
          <p:nvPr/>
        </p:nvPicPr>
        <p:blipFill>
          <a:blip r:embed="rId4"/>
          <a:stretch>
            <a:fillRect/>
          </a:stretch>
        </p:blipFill>
        <p:spPr>
          <a:xfrm>
            <a:off x="4834659" y="1391572"/>
            <a:ext cx="3994850" cy="2661275"/>
          </a:xfrm>
          <a:prstGeom prst="rect">
            <a:avLst/>
          </a:prstGeom>
        </p:spPr>
      </p:pic>
      <p:pic>
        <p:nvPicPr>
          <p:cNvPr id="11" name="Imagen 10">
            <a:extLst>
              <a:ext uri="{FF2B5EF4-FFF2-40B4-BE49-F238E27FC236}">
                <a16:creationId xmlns:a16="http://schemas.microsoft.com/office/drawing/2014/main" id="{D6A14961-0728-295F-1F50-D48664490E17}"/>
              </a:ext>
            </a:extLst>
          </p:cNvPr>
          <p:cNvPicPr>
            <a:picLocks noChangeAspect="1"/>
          </p:cNvPicPr>
          <p:nvPr/>
        </p:nvPicPr>
        <p:blipFill>
          <a:blip r:embed="rId5"/>
          <a:stretch>
            <a:fillRect/>
          </a:stretch>
        </p:blipFill>
        <p:spPr>
          <a:xfrm>
            <a:off x="5152030" y="4183190"/>
            <a:ext cx="3677479" cy="2449850"/>
          </a:xfrm>
          <a:prstGeom prst="rect">
            <a:avLst/>
          </a:prstGeom>
        </p:spPr>
      </p:pic>
      <p:pic>
        <p:nvPicPr>
          <p:cNvPr id="12" name="Imagen 11">
            <a:extLst>
              <a:ext uri="{FF2B5EF4-FFF2-40B4-BE49-F238E27FC236}">
                <a16:creationId xmlns:a16="http://schemas.microsoft.com/office/drawing/2014/main" id="{8C89764C-A351-C9AA-D4A2-C5764194545E}"/>
              </a:ext>
            </a:extLst>
          </p:cNvPr>
          <p:cNvPicPr>
            <a:picLocks noChangeAspect="1"/>
          </p:cNvPicPr>
          <p:nvPr/>
        </p:nvPicPr>
        <p:blipFill>
          <a:blip r:embed="rId6"/>
          <a:stretch>
            <a:fillRect/>
          </a:stretch>
        </p:blipFill>
        <p:spPr>
          <a:xfrm>
            <a:off x="1259537" y="4200324"/>
            <a:ext cx="3777038" cy="2432716"/>
          </a:xfrm>
          <a:prstGeom prst="rect">
            <a:avLst/>
          </a:prstGeom>
        </p:spPr>
      </p:pic>
    </p:spTree>
    <p:extLst>
      <p:ext uri="{BB962C8B-B14F-4D97-AF65-F5344CB8AC3E}">
        <p14:creationId xmlns:p14="http://schemas.microsoft.com/office/powerpoint/2010/main" val="1053001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5</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4" name="Imagen 3" descr="Interfaz de usuario gráfica, Sitio web&#10;&#10;Descripción generada automáticamente">
            <a:extLst>
              <a:ext uri="{FF2B5EF4-FFF2-40B4-BE49-F238E27FC236}">
                <a16:creationId xmlns:a16="http://schemas.microsoft.com/office/drawing/2014/main" id="{E81D972C-090E-134E-B239-0B706A3B82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159" y="1658087"/>
            <a:ext cx="8311121" cy="4675006"/>
          </a:xfrm>
          <a:prstGeom prst="rect">
            <a:avLst/>
          </a:prstGeom>
        </p:spPr>
      </p:pic>
    </p:spTree>
    <p:extLst>
      <p:ext uri="{BB962C8B-B14F-4D97-AF65-F5344CB8AC3E}">
        <p14:creationId xmlns:p14="http://schemas.microsoft.com/office/powerpoint/2010/main" val="1508416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a:solidFill>
                  <a:srgbClr val="FFC000"/>
                </a:solidFill>
                <a:effectLst>
                  <a:outerShdw blurRad="38100" dist="38100" dir="2700000" algn="tl">
                    <a:srgbClr val="000000">
                      <a:alpha val="43137"/>
                    </a:srgbClr>
                  </a:outerShdw>
                </a:effectLst>
                <a:latin typeface="Avenir Next LT Pro" panose="020B0504020202020204" pitchFamily="34" charset="0"/>
              </a:rPr>
              <a:t>Opción 6</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39553" y="1504940"/>
            <a:ext cx="4256328" cy="2492990"/>
          </a:xfrm>
          <a:prstGeom prst="rect">
            <a:avLst/>
          </a:prstGeom>
          <a:noFill/>
        </p:spPr>
        <p:txBody>
          <a:bodyPr wrap="square">
            <a:spAutoFit/>
          </a:bodyPr>
          <a:lstStyle/>
          <a:p>
            <a:pPr algn="just"/>
            <a:r>
              <a:rPr lang="es-ES" b="1" dirty="0"/>
              <a:t>Lugar:</a:t>
            </a:r>
            <a:r>
              <a:rPr lang="es-ES" sz="1200" dirty="0"/>
              <a:t> </a:t>
            </a:r>
          </a:p>
          <a:p>
            <a:pPr algn="just"/>
            <a:r>
              <a:rPr lang="es-ES" sz="1400" dirty="0"/>
              <a:t>Ubicado en Alcobendas, a pocos minutos de Madrid.</a:t>
            </a:r>
          </a:p>
          <a:p>
            <a:pPr algn="just"/>
            <a:endParaRPr lang="es-ES" sz="1400" dirty="0"/>
          </a:p>
          <a:p>
            <a:pPr algn="just"/>
            <a:r>
              <a:rPr lang="es-ES" b="1" dirty="0"/>
              <a:t>Características:</a:t>
            </a:r>
          </a:p>
          <a:p>
            <a:pPr algn="just"/>
            <a:r>
              <a:rPr lang="es-ES" sz="1400" dirty="0"/>
              <a:t>Más de 2.000 m², arquitectura moderna y distribución flexible, con tecnología avanzada. Amplia zona exterior rodeada de exuberantes jardines.</a:t>
            </a:r>
          </a:p>
          <a:p>
            <a:pPr algn="just"/>
            <a:endParaRPr lang="es-ES" sz="1400" dirty="0"/>
          </a:p>
          <a:p>
            <a:pPr algn="just"/>
            <a:r>
              <a:rPr lang="es-ES" b="1" dirty="0"/>
              <a:t>Disponibilidad: </a:t>
            </a:r>
            <a:r>
              <a:rPr lang="es-ES" sz="1200" dirty="0"/>
              <a:t>28 de octubre. 29 y 30 tienen </a:t>
            </a:r>
            <a:r>
              <a:rPr lang="es-ES" sz="1200" dirty="0" err="1"/>
              <a:t>prereserva</a:t>
            </a:r>
            <a:r>
              <a:rPr lang="es-ES" sz="1200" dirty="0"/>
              <a:t>.</a:t>
            </a:r>
          </a:p>
          <a:p>
            <a:pPr algn="just"/>
            <a:r>
              <a:rPr lang="es-ES" b="1" dirty="0"/>
              <a:t>Distancia: </a:t>
            </a:r>
            <a:r>
              <a:rPr lang="es-ES" sz="1200" dirty="0"/>
              <a:t>13,9 km,  16 min.</a:t>
            </a:r>
          </a:p>
        </p:txBody>
      </p:sp>
      <p:pic>
        <p:nvPicPr>
          <p:cNvPr id="9" name="Imagen 8">
            <a:extLst>
              <a:ext uri="{FF2B5EF4-FFF2-40B4-BE49-F238E27FC236}">
                <a16:creationId xmlns:a16="http://schemas.microsoft.com/office/drawing/2014/main" id="{CC444DE1-2725-DB21-0177-D33D2A077A6F}"/>
              </a:ext>
            </a:extLst>
          </p:cNvPr>
          <p:cNvPicPr>
            <a:picLocks noChangeAspect="1"/>
          </p:cNvPicPr>
          <p:nvPr/>
        </p:nvPicPr>
        <p:blipFill>
          <a:blip r:embed="rId4"/>
          <a:stretch>
            <a:fillRect/>
          </a:stretch>
        </p:blipFill>
        <p:spPr>
          <a:xfrm>
            <a:off x="4834659" y="1391572"/>
            <a:ext cx="3994850" cy="2661275"/>
          </a:xfrm>
          <a:prstGeom prst="rect">
            <a:avLst/>
          </a:prstGeom>
        </p:spPr>
      </p:pic>
      <p:pic>
        <p:nvPicPr>
          <p:cNvPr id="11" name="Imagen 10">
            <a:extLst>
              <a:ext uri="{FF2B5EF4-FFF2-40B4-BE49-F238E27FC236}">
                <a16:creationId xmlns:a16="http://schemas.microsoft.com/office/drawing/2014/main" id="{D6A14961-0728-295F-1F50-D48664490E17}"/>
              </a:ext>
            </a:extLst>
          </p:cNvPr>
          <p:cNvPicPr>
            <a:picLocks noChangeAspect="1"/>
          </p:cNvPicPr>
          <p:nvPr/>
        </p:nvPicPr>
        <p:blipFill>
          <a:blip r:embed="rId5"/>
          <a:stretch>
            <a:fillRect/>
          </a:stretch>
        </p:blipFill>
        <p:spPr>
          <a:xfrm>
            <a:off x="5152030" y="4183190"/>
            <a:ext cx="3677479" cy="2449850"/>
          </a:xfrm>
          <a:prstGeom prst="rect">
            <a:avLst/>
          </a:prstGeom>
        </p:spPr>
      </p:pic>
      <p:pic>
        <p:nvPicPr>
          <p:cNvPr id="12" name="Imagen 11">
            <a:extLst>
              <a:ext uri="{FF2B5EF4-FFF2-40B4-BE49-F238E27FC236}">
                <a16:creationId xmlns:a16="http://schemas.microsoft.com/office/drawing/2014/main" id="{8C89764C-A351-C9AA-D4A2-C5764194545E}"/>
              </a:ext>
            </a:extLst>
          </p:cNvPr>
          <p:cNvPicPr>
            <a:picLocks noChangeAspect="1"/>
          </p:cNvPicPr>
          <p:nvPr/>
        </p:nvPicPr>
        <p:blipFill>
          <a:blip r:embed="rId6"/>
          <a:stretch>
            <a:fillRect/>
          </a:stretch>
        </p:blipFill>
        <p:spPr>
          <a:xfrm>
            <a:off x="1259537" y="4200324"/>
            <a:ext cx="3777038" cy="2432716"/>
          </a:xfrm>
          <a:prstGeom prst="rect">
            <a:avLst/>
          </a:prstGeom>
        </p:spPr>
      </p:pic>
    </p:spTree>
    <p:extLst>
      <p:ext uri="{BB962C8B-B14F-4D97-AF65-F5344CB8AC3E}">
        <p14:creationId xmlns:p14="http://schemas.microsoft.com/office/powerpoint/2010/main" val="2524045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a:extLst>
              <a:ext uri="{FF2B5EF4-FFF2-40B4-BE49-F238E27FC236}">
                <a16:creationId xmlns:a16="http://schemas.microsoft.com/office/drawing/2014/main" id="{5BAEAE1A-6327-43A8-BA80-B0800DFD5F7B}"/>
              </a:ext>
            </a:extLst>
          </p:cNvPr>
          <p:cNvSpPr>
            <a:spLocks noChangeArrowheads="1"/>
          </p:cNvSpPr>
          <p:nvPr/>
        </p:nvSpPr>
        <p:spPr bwMode="auto">
          <a:xfrm>
            <a:off x="4528758" y="2492896"/>
            <a:ext cx="3028950"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Daniel Pedrosa </a:t>
            </a:r>
          </a:p>
          <a:p>
            <a:pPr eaLnBrk="1" hangingPunct="1"/>
            <a:r>
              <a:rPr lang="es-ES" altLang="es-ES" sz="1400" dirty="0">
                <a:latin typeface="Calibri" panose="020F0502020204030204" pitchFamily="34" charset="0"/>
                <a:hlinkClick r:id="rId2"/>
              </a:rPr>
              <a:t>daniel@cpp-publicidad.com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609.138.457</a:t>
            </a:r>
            <a:endParaRPr lang="es-ES" altLang="es-ES" sz="1400" dirty="0">
              <a:latin typeface="Gill Sans MT Condensed" panose="020B0506020104020203" pitchFamily="34" charset="0"/>
              <a:cs typeface="Gautami" panose="020B0502040204020203" pitchFamily="34" charset="0"/>
            </a:endParaRPr>
          </a:p>
        </p:txBody>
      </p:sp>
      <p:pic>
        <p:nvPicPr>
          <p:cNvPr id="6" name="Picture 6">
            <a:extLst>
              <a:ext uri="{FF2B5EF4-FFF2-40B4-BE49-F238E27FC236}">
                <a16:creationId xmlns:a16="http://schemas.microsoft.com/office/drawing/2014/main" id="{5506D48E-B76D-44E8-A040-2519420E4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703388"/>
            <a:ext cx="2981325"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15 Rectángulo">
            <a:extLst>
              <a:ext uri="{FF2B5EF4-FFF2-40B4-BE49-F238E27FC236}">
                <a16:creationId xmlns:a16="http://schemas.microsoft.com/office/drawing/2014/main" id="{2D86DC57-F329-4626-93CB-C15C9D141F54}"/>
              </a:ext>
            </a:extLst>
          </p:cNvPr>
          <p:cNvSpPr>
            <a:spLocks noChangeArrowheads="1"/>
          </p:cNvSpPr>
          <p:nvPr/>
        </p:nvSpPr>
        <p:spPr bwMode="auto">
          <a:xfrm>
            <a:off x="4499992" y="3388995"/>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Olga García</a:t>
            </a:r>
          </a:p>
          <a:p>
            <a:pPr eaLnBrk="1" hangingPunct="1"/>
            <a:r>
              <a:rPr lang="es-ES" altLang="es-ES" sz="1400" dirty="0">
                <a:latin typeface="Calibri" panose="020F0502020204030204" pitchFamily="34" charset="0"/>
                <a:hlinkClick r:id="rId4"/>
              </a:rPr>
              <a:t>olga@cpp-publicidad.com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629.869.552</a:t>
            </a:r>
          </a:p>
        </p:txBody>
      </p:sp>
      <p:sp>
        <p:nvSpPr>
          <p:cNvPr id="9" name="CuadroTexto 8">
            <a:extLst>
              <a:ext uri="{FF2B5EF4-FFF2-40B4-BE49-F238E27FC236}">
                <a16:creationId xmlns:a16="http://schemas.microsoft.com/office/drawing/2014/main" id="{BD2A96BC-B231-465F-BC39-FAEF3D739786}"/>
              </a:ext>
            </a:extLst>
          </p:cNvPr>
          <p:cNvSpPr txBox="1"/>
          <p:nvPr/>
        </p:nvSpPr>
        <p:spPr>
          <a:xfrm>
            <a:off x="607886" y="704570"/>
            <a:ext cx="4572000"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Contacto</a:t>
            </a:r>
          </a:p>
        </p:txBody>
      </p:sp>
      <p:sp>
        <p:nvSpPr>
          <p:cNvPr id="2" name="15 Rectángulo">
            <a:extLst>
              <a:ext uri="{FF2B5EF4-FFF2-40B4-BE49-F238E27FC236}">
                <a16:creationId xmlns:a16="http://schemas.microsoft.com/office/drawing/2014/main" id="{253997DC-94A3-EAD5-41D9-3DD06686BB5A}"/>
              </a:ext>
            </a:extLst>
          </p:cNvPr>
          <p:cNvSpPr>
            <a:spLocks noChangeArrowheads="1"/>
          </p:cNvSpPr>
          <p:nvPr/>
        </p:nvSpPr>
        <p:spPr bwMode="auto">
          <a:xfrm>
            <a:off x="4499991" y="4285094"/>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Carmen Cañibano</a:t>
            </a:r>
          </a:p>
          <a:p>
            <a:pPr eaLnBrk="1" hangingPunct="1"/>
            <a:r>
              <a:rPr lang="es-ES" altLang="es-ES" sz="1400" dirty="0">
                <a:latin typeface="Calibri" panose="020F0502020204030204" pitchFamily="34" charset="0"/>
                <a:hlinkClick r:id="rId5"/>
              </a:rPr>
              <a:t>carmen@cpp-publicidad.com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654.543.785</a:t>
            </a:r>
          </a:p>
        </p:txBody>
      </p:sp>
    </p:spTree>
    <p:extLst>
      <p:ext uri="{BB962C8B-B14F-4D97-AF65-F5344CB8AC3E}">
        <p14:creationId xmlns:p14="http://schemas.microsoft.com/office/powerpoint/2010/main" val="2401469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1</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715536" y="1412776"/>
            <a:ext cx="3689325" cy="3508653"/>
          </a:xfrm>
          <a:prstGeom prst="rect">
            <a:avLst/>
          </a:prstGeom>
          <a:noFill/>
        </p:spPr>
        <p:txBody>
          <a:bodyPr wrap="square">
            <a:spAutoFit/>
          </a:bodyPr>
          <a:lstStyle/>
          <a:p>
            <a:r>
              <a:rPr lang="es-ES" b="1" dirty="0"/>
              <a:t>Lugar: </a:t>
            </a:r>
            <a:r>
              <a:rPr lang="es-ES" sz="1200" dirty="0"/>
              <a:t>ubicado en el monte de El Pardo, en plena naturaleza a cinco minutos de la ciudad.</a:t>
            </a:r>
          </a:p>
          <a:p>
            <a:r>
              <a:rPr lang="es-ES" b="1" dirty="0"/>
              <a:t>Sala principal: </a:t>
            </a:r>
            <a:r>
              <a:rPr lang="es-ES" sz="1200" dirty="0"/>
              <a:t>De 450 m</a:t>
            </a:r>
            <a:r>
              <a:rPr lang="es-ES" sz="1200" baseline="30000" dirty="0"/>
              <a:t>2</a:t>
            </a:r>
            <a:r>
              <a:rPr lang="es-ES" sz="1200" dirty="0"/>
              <a:t> y equipada con última tecnología. Las amplias cristaleras laterales inundan el ambiente de luz natural y conectan con los jardines.</a:t>
            </a:r>
          </a:p>
          <a:p>
            <a:r>
              <a:rPr lang="es-ES" b="1" dirty="0"/>
              <a:t>Zona exterior: </a:t>
            </a:r>
            <a:r>
              <a:rPr lang="es-ES" sz="1200" dirty="0"/>
              <a:t>Anexa ajardinada de 2.000 m</a:t>
            </a:r>
            <a:r>
              <a:rPr lang="es-ES" sz="1200" baseline="30000" dirty="0"/>
              <a:t>2</a:t>
            </a:r>
            <a:r>
              <a:rPr lang="es-ES" sz="1200" dirty="0"/>
              <a:t>.</a:t>
            </a:r>
            <a:r>
              <a:rPr lang="es-ES" sz="1200" b="1" dirty="0"/>
              <a:t> </a:t>
            </a:r>
            <a:r>
              <a:rPr lang="es-ES" b="1" dirty="0"/>
              <a:t>Carpa junto a la piscina: </a:t>
            </a:r>
            <a:r>
              <a:rPr lang="es-ES" sz="1200" dirty="0"/>
              <a:t>Espacio cubierto de 400 m</a:t>
            </a:r>
            <a:r>
              <a:rPr lang="es-ES" sz="1200" baseline="30000" dirty="0"/>
              <a:t>2</a:t>
            </a:r>
            <a:r>
              <a:rPr lang="es-ES" sz="1200" dirty="0"/>
              <a:t> al aire libre que combina la comodidad de un espacio techado con la frescura del entorno natural con vistas a la piscina. </a:t>
            </a:r>
          </a:p>
          <a:p>
            <a:r>
              <a:rPr lang="es-ES" b="1" dirty="0"/>
              <a:t>Disponibilidad:</a:t>
            </a:r>
            <a:r>
              <a:rPr lang="es-ES" dirty="0"/>
              <a:t> </a:t>
            </a:r>
            <a:r>
              <a:rPr lang="es-ES" sz="1200" dirty="0"/>
              <a:t>28, 29 y 30 de octubre.</a:t>
            </a:r>
          </a:p>
          <a:p>
            <a:r>
              <a:rPr lang="es-ES" b="1" dirty="0"/>
              <a:t>Distancia:</a:t>
            </a:r>
            <a:r>
              <a:rPr lang="es-ES" dirty="0"/>
              <a:t> </a:t>
            </a:r>
            <a:r>
              <a:rPr lang="es-ES" sz="1200" dirty="0"/>
              <a:t>12,3 Km, 18 min.</a:t>
            </a:r>
          </a:p>
          <a:p>
            <a:endParaRPr lang="es-ES" sz="1200" dirty="0"/>
          </a:p>
          <a:p>
            <a:endParaRPr lang="es-ES" sz="1200" dirty="0"/>
          </a:p>
          <a:p>
            <a:endParaRPr lang="es-ES" dirty="0"/>
          </a:p>
        </p:txBody>
      </p:sp>
      <p:pic>
        <p:nvPicPr>
          <p:cNvPr id="11" name="Imagen 10">
            <a:extLst>
              <a:ext uri="{FF2B5EF4-FFF2-40B4-BE49-F238E27FC236}">
                <a16:creationId xmlns:a16="http://schemas.microsoft.com/office/drawing/2014/main" id="{009A8B48-AA52-4CE5-0FD5-C16C0A64A709}"/>
              </a:ext>
            </a:extLst>
          </p:cNvPr>
          <p:cNvPicPr>
            <a:picLocks noChangeAspect="1"/>
          </p:cNvPicPr>
          <p:nvPr/>
        </p:nvPicPr>
        <p:blipFill>
          <a:blip r:embed="rId4"/>
          <a:stretch>
            <a:fillRect/>
          </a:stretch>
        </p:blipFill>
        <p:spPr>
          <a:xfrm>
            <a:off x="4760938" y="4285792"/>
            <a:ext cx="4088833" cy="2340974"/>
          </a:xfrm>
          <a:prstGeom prst="rect">
            <a:avLst/>
          </a:prstGeom>
        </p:spPr>
      </p:pic>
      <p:pic>
        <p:nvPicPr>
          <p:cNvPr id="14" name="Imagen 13">
            <a:extLst>
              <a:ext uri="{FF2B5EF4-FFF2-40B4-BE49-F238E27FC236}">
                <a16:creationId xmlns:a16="http://schemas.microsoft.com/office/drawing/2014/main" id="{1373E5A0-C361-E502-376C-3B08ADE81E29}"/>
              </a:ext>
            </a:extLst>
          </p:cNvPr>
          <p:cNvPicPr>
            <a:picLocks noChangeAspect="1"/>
          </p:cNvPicPr>
          <p:nvPr/>
        </p:nvPicPr>
        <p:blipFill>
          <a:blip r:embed="rId5"/>
          <a:stretch>
            <a:fillRect/>
          </a:stretch>
        </p:blipFill>
        <p:spPr>
          <a:xfrm>
            <a:off x="4486098" y="1552459"/>
            <a:ext cx="4382189" cy="2481556"/>
          </a:xfrm>
          <a:prstGeom prst="rect">
            <a:avLst/>
          </a:prstGeom>
        </p:spPr>
      </p:pic>
      <p:pic>
        <p:nvPicPr>
          <p:cNvPr id="15" name="Imagen 14">
            <a:extLst>
              <a:ext uri="{FF2B5EF4-FFF2-40B4-BE49-F238E27FC236}">
                <a16:creationId xmlns:a16="http://schemas.microsoft.com/office/drawing/2014/main" id="{C90E1E04-C16B-5CB0-F5E7-A6230F7982B1}"/>
              </a:ext>
            </a:extLst>
          </p:cNvPr>
          <p:cNvPicPr>
            <a:picLocks noChangeAspect="1"/>
          </p:cNvPicPr>
          <p:nvPr/>
        </p:nvPicPr>
        <p:blipFill>
          <a:blip r:embed="rId6"/>
          <a:stretch>
            <a:fillRect/>
          </a:stretch>
        </p:blipFill>
        <p:spPr>
          <a:xfrm>
            <a:off x="976351" y="4319422"/>
            <a:ext cx="3509747" cy="2340974"/>
          </a:xfrm>
          <a:prstGeom prst="rect">
            <a:avLst/>
          </a:prstGeom>
        </p:spPr>
      </p:pic>
    </p:spTree>
    <p:extLst>
      <p:ext uri="{BB962C8B-B14F-4D97-AF65-F5344CB8AC3E}">
        <p14:creationId xmlns:p14="http://schemas.microsoft.com/office/powerpoint/2010/main" val="929907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1</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715536" y="1412776"/>
            <a:ext cx="3689325" cy="2123658"/>
          </a:xfrm>
          <a:prstGeom prst="rect">
            <a:avLst/>
          </a:prstGeom>
          <a:noFill/>
        </p:spPr>
        <p:txBody>
          <a:bodyPr wrap="square">
            <a:spAutoFit/>
          </a:bodyPr>
          <a:lstStyle/>
          <a:p>
            <a:r>
              <a:rPr lang="es-ES" b="1" dirty="0"/>
              <a:t>Alquiler:</a:t>
            </a:r>
          </a:p>
          <a:p>
            <a:endParaRPr lang="es-ES" b="1" dirty="0"/>
          </a:p>
          <a:p>
            <a:r>
              <a:rPr lang="es-ES" b="1" dirty="0"/>
              <a:t>Audiovisuales:</a:t>
            </a:r>
          </a:p>
          <a:p>
            <a:endParaRPr lang="es-ES" b="1" dirty="0"/>
          </a:p>
          <a:p>
            <a:r>
              <a:rPr lang="es-ES" b="1" dirty="0"/>
              <a:t>Cóctel: </a:t>
            </a:r>
            <a:endParaRPr lang="es-ES" dirty="0"/>
          </a:p>
          <a:p>
            <a:endParaRPr lang="es-ES" sz="1200" dirty="0"/>
          </a:p>
          <a:p>
            <a:endParaRPr lang="es-ES" sz="1200" dirty="0"/>
          </a:p>
          <a:p>
            <a:endParaRPr lang="es-ES" dirty="0"/>
          </a:p>
        </p:txBody>
      </p:sp>
      <p:pic>
        <p:nvPicPr>
          <p:cNvPr id="11" name="Imagen 10">
            <a:extLst>
              <a:ext uri="{FF2B5EF4-FFF2-40B4-BE49-F238E27FC236}">
                <a16:creationId xmlns:a16="http://schemas.microsoft.com/office/drawing/2014/main" id="{009A8B48-AA52-4CE5-0FD5-C16C0A64A709}"/>
              </a:ext>
            </a:extLst>
          </p:cNvPr>
          <p:cNvPicPr>
            <a:picLocks noChangeAspect="1"/>
          </p:cNvPicPr>
          <p:nvPr/>
        </p:nvPicPr>
        <p:blipFill>
          <a:blip r:embed="rId4"/>
          <a:stretch>
            <a:fillRect/>
          </a:stretch>
        </p:blipFill>
        <p:spPr>
          <a:xfrm>
            <a:off x="4760938" y="4285792"/>
            <a:ext cx="4088833" cy="2340974"/>
          </a:xfrm>
          <a:prstGeom prst="rect">
            <a:avLst/>
          </a:prstGeom>
        </p:spPr>
      </p:pic>
      <p:pic>
        <p:nvPicPr>
          <p:cNvPr id="14" name="Imagen 13">
            <a:extLst>
              <a:ext uri="{FF2B5EF4-FFF2-40B4-BE49-F238E27FC236}">
                <a16:creationId xmlns:a16="http://schemas.microsoft.com/office/drawing/2014/main" id="{1373E5A0-C361-E502-376C-3B08ADE81E29}"/>
              </a:ext>
            </a:extLst>
          </p:cNvPr>
          <p:cNvPicPr>
            <a:picLocks noChangeAspect="1"/>
          </p:cNvPicPr>
          <p:nvPr/>
        </p:nvPicPr>
        <p:blipFill>
          <a:blip r:embed="rId5"/>
          <a:stretch>
            <a:fillRect/>
          </a:stretch>
        </p:blipFill>
        <p:spPr>
          <a:xfrm>
            <a:off x="4486098" y="1552459"/>
            <a:ext cx="4382189" cy="2481556"/>
          </a:xfrm>
          <a:prstGeom prst="rect">
            <a:avLst/>
          </a:prstGeom>
        </p:spPr>
      </p:pic>
      <p:pic>
        <p:nvPicPr>
          <p:cNvPr id="15" name="Imagen 14">
            <a:extLst>
              <a:ext uri="{FF2B5EF4-FFF2-40B4-BE49-F238E27FC236}">
                <a16:creationId xmlns:a16="http://schemas.microsoft.com/office/drawing/2014/main" id="{C90E1E04-C16B-5CB0-F5E7-A6230F7982B1}"/>
              </a:ext>
            </a:extLst>
          </p:cNvPr>
          <p:cNvPicPr>
            <a:picLocks noChangeAspect="1"/>
          </p:cNvPicPr>
          <p:nvPr/>
        </p:nvPicPr>
        <p:blipFill>
          <a:blip r:embed="rId6"/>
          <a:stretch>
            <a:fillRect/>
          </a:stretch>
        </p:blipFill>
        <p:spPr>
          <a:xfrm>
            <a:off x="976351" y="4319422"/>
            <a:ext cx="3509747" cy="2340974"/>
          </a:xfrm>
          <a:prstGeom prst="rect">
            <a:avLst/>
          </a:prstGeom>
        </p:spPr>
      </p:pic>
    </p:spTree>
    <p:extLst>
      <p:ext uri="{BB962C8B-B14F-4D97-AF65-F5344CB8AC3E}">
        <p14:creationId xmlns:p14="http://schemas.microsoft.com/office/powerpoint/2010/main" val="2821880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7" name="Imagen 6" descr="Tabla&#10;&#10;Descripción generada automáticamente">
            <a:extLst>
              <a:ext uri="{FF2B5EF4-FFF2-40B4-BE49-F238E27FC236}">
                <a16:creationId xmlns:a16="http://schemas.microsoft.com/office/drawing/2014/main" id="{BB6A9490-CB06-7FA6-4E93-076E530A8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6024"/>
            <a:ext cx="4361199" cy="7754212"/>
          </a:xfrm>
          <a:prstGeom prst="rect">
            <a:avLst/>
          </a:prstGeom>
        </p:spPr>
      </p:pic>
    </p:spTree>
    <p:extLst>
      <p:ext uri="{BB962C8B-B14F-4D97-AF65-F5344CB8AC3E}">
        <p14:creationId xmlns:p14="http://schemas.microsoft.com/office/powerpoint/2010/main" val="3784528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2</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8072" y="1484784"/>
            <a:ext cx="3460696" cy="3970318"/>
          </a:xfrm>
          <a:prstGeom prst="rect">
            <a:avLst/>
          </a:prstGeom>
          <a:noFill/>
        </p:spPr>
        <p:txBody>
          <a:bodyPr wrap="square">
            <a:spAutoFit/>
          </a:bodyPr>
          <a:lstStyle/>
          <a:p>
            <a:r>
              <a:rPr lang="es-ES" b="1" dirty="0"/>
              <a:t>Lugar:</a:t>
            </a:r>
            <a:r>
              <a:rPr lang="es-ES" sz="1200" dirty="0"/>
              <a:t> </a:t>
            </a:r>
          </a:p>
          <a:p>
            <a:r>
              <a:rPr lang="es-ES" sz="1400" dirty="0"/>
              <a:t>Ubicado en la tranquila zona residencial de Puerta de Hierro.</a:t>
            </a:r>
          </a:p>
          <a:p>
            <a:endParaRPr lang="es-ES" sz="1200" dirty="0"/>
          </a:p>
          <a:p>
            <a:r>
              <a:rPr lang="es-ES" b="1" dirty="0"/>
              <a:t>Características:</a:t>
            </a:r>
            <a:r>
              <a:rPr lang="es-ES" sz="1200" b="1" dirty="0"/>
              <a:t> </a:t>
            </a:r>
          </a:p>
          <a:p>
            <a:r>
              <a:rPr lang="es-ES" sz="1400" dirty="0"/>
              <a:t>Salas de reuniones completamente equipadas. Todos los espacios dotados de amplios ventanales, luz natural y vistas a los jardines, uno de ellos de más de 1.000 m</a:t>
            </a:r>
            <a:r>
              <a:rPr lang="es-ES" sz="1400" baseline="30000" dirty="0"/>
              <a:t>2</a:t>
            </a:r>
            <a:r>
              <a:rPr lang="es-ES" sz="1400" dirty="0"/>
              <a:t>. Equipado con últimas tecnologías. Aforo para 250 personas en formato cóctel.</a:t>
            </a:r>
          </a:p>
          <a:p>
            <a:endParaRPr lang="es-ES" sz="1400" dirty="0"/>
          </a:p>
          <a:p>
            <a:r>
              <a:rPr lang="es-ES" b="1" dirty="0"/>
              <a:t>Disponibilidad:</a:t>
            </a:r>
            <a:r>
              <a:rPr lang="es-ES" sz="1400" dirty="0"/>
              <a:t> 28, 29 y 30 de octubre.</a:t>
            </a:r>
          </a:p>
          <a:p>
            <a:r>
              <a:rPr lang="es-ES" b="1" dirty="0"/>
              <a:t>Distancia:</a:t>
            </a:r>
            <a:r>
              <a:rPr lang="es-ES" sz="1400" dirty="0"/>
              <a:t> 10,5 km, 16 min.</a:t>
            </a:r>
          </a:p>
          <a:p>
            <a:endParaRPr lang="es-ES" sz="1400" dirty="0"/>
          </a:p>
          <a:p>
            <a:endParaRPr lang="es-ES" sz="1400" dirty="0"/>
          </a:p>
          <a:p>
            <a:endParaRPr lang="es-ES" sz="1400" dirty="0"/>
          </a:p>
        </p:txBody>
      </p:sp>
      <p:pic>
        <p:nvPicPr>
          <p:cNvPr id="4" name="Imagen 3">
            <a:extLst>
              <a:ext uri="{FF2B5EF4-FFF2-40B4-BE49-F238E27FC236}">
                <a16:creationId xmlns:a16="http://schemas.microsoft.com/office/drawing/2014/main" id="{8C1925D5-33E1-A67F-5656-936D42CF856A}"/>
              </a:ext>
            </a:extLst>
          </p:cNvPr>
          <p:cNvPicPr>
            <a:picLocks noChangeAspect="1"/>
          </p:cNvPicPr>
          <p:nvPr/>
        </p:nvPicPr>
        <p:blipFill>
          <a:blip r:embed="rId4"/>
          <a:stretch>
            <a:fillRect/>
          </a:stretch>
        </p:blipFill>
        <p:spPr>
          <a:xfrm>
            <a:off x="648072" y="4781330"/>
            <a:ext cx="3923928" cy="2086579"/>
          </a:xfrm>
          <a:prstGeom prst="rect">
            <a:avLst/>
          </a:prstGeom>
        </p:spPr>
      </p:pic>
      <p:pic>
        <p:nvPicPr>
          <p:cNvPr id="7" name="Imagen 6">
            <a:extLst>
              <a:ext uri="{FF2B5EF4-FFF2-40B4-BE49-F238E27FC236}">
                <a16:creationId xmlns:a16="http://schemas.microsoft.com/office/drawing/2014/main" id="{4D1BAA5F-BD9A-35AE-FDE2-9080D2E9CBBD}"/>
              </a:ext>
            </a:extLst>
          </p:cNvPr>
          <p:cNvPicPr>
            <a:picLocks noChangeAspect="1"/>
          </p:cNvPicPr>
          <p:nvPr/>
        </p:nvPicPr>
        <p:blipFill>
          <a:blip r:embed="rId5"/>
          <a:stretch>
            <a:fillRect/>
          </a:stretch>
        </p:blipFill>
        <p:spPr>
          <a:xfrm>
            <a:off x="4769768" y="4766233"/>
            <a:ext cx="4176464" cy="2073830"/>
          </a:xfrm>
          <a:prstGeom prst="rect">
            <a:avLst/>
          </a:prstGeom>
        </p:spPr>
      </p:pic>
      <p:pic>
        <p:nvPicPr>
          <p:cNvPr id="9" name="Imagen 8">
            <a:extLst>
              <a:ext uri="{FF2B5EF4-FFF2-40B4-BE49-F238E27FC236}">
                <a16:creationId xmlns:a16="http://schemas.microsoft.com/office/drawing/2014/main" id="{A9664F9D-D51D-2191-E8E1-AB999375EFB4}"/>
              </a:ext>
            </a:extLst>
          </p:cNvPr>
          <p:cNvPicPr>
            <a:picLocks noChangeAspect="1"/>
          </p:cNvPicPr>
          <p:nvPr/>
        </p:nvPicPr>
        <p:blipFill>
          <a:blip r:embed="rId6"/>
          <a:stretch>
            <a:fillRect/>
          </a:stretch>
        </p:blipFill>
        <p:spPr>
          <a:xfrm>
            <a:off x="4242027" y="1453368"/>
            <a:ext cx="4704205" cy="3135823"/>
          </a:xfrm>
          <a:prstGeom prst="rect">
            <a:avLst/>
          </a:prstGeom>
        </p:spPr>
      </p:pic>
    </p:spTree>
    <p:extLst>
      <p:ext uri="{BB962C8B-B14F-4D97-AF65-F5344CB8AC3E}">
        <p14:creationId xmlns:p14="http://schemas.microsoft.com/office/powerpoint/2010/main" val="69927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2</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8072" y="1484784"/>
            <a:ext cx="3460696" cy="1815882"/>
          </a:xfrm>
          <a:prstGeom prst="rect">
            <a:avLst/>
          </a:prstGeom>
          <a:noFill/>
        </p:spPr>
        <p:txBody>
          <a:bodyPr wrap="square">
            <a:spAutoFit/>
          </a:bodyPr>
          <a:lstStyle/>
          <a:p>
            <a:r>
              <a:rPr lang="es-ES" b="1" dirty="0"/>
              <a:t>Alquiler:</a:t>
            </a:r>
            <a:r>
              <a:rPr lang="es-ES" sz="1200" dirty="0"/>
              <a:t> </a:t>
            </a:r>
          </a:p>
          <a:p>
            <a:endParaRPr lang="es-ES" sz="1200" dirty="0"/>
          </a:p>
          <a:p>
            <a:r>
              <a:rPr lang="es-ES" b="1" dirty="0"/>
              <a:t>Audiovisuales:</a:t>
            </a:r>
            <a:r>
              <a:rPr lang="es-ES" sz="1200" b="1" dirty="0"/>
              <a:t> </a:t>
            </a:r>
          </a:p>
          <a:p>
            <a:endParaRPr lang="es-ES" b="1" dirty="0"/>
          </a:p>
          <a:p>
            <a:r>
              <a:rPr lang="es-ES" b="1" dirty="0"/>
              <a:t>Cóctel:</a:t>
            </a:r>
            <a:endParaRPr lang="es-ES" sz="1400" dirty="0"/>
          </a:p>
          <a:p>
            <a:endParaRPr lang="es-ES" sz="1400" dirty="0"/>
          </a:p>
          <a:p>
            <a:endParaRPr lang="es-ES" sz="1400" dirty="0"/>
          </a:p>
        </p:txBody>
      </p:sp>
      <p:pic>
        <p:nvPicPr>
          <p:cNvPr id="4" name="Imagen 3">
            <a:extLst>
              <a:ext uri="{FF2B5EF4-FFF2-40B4-BE49-F238E27FC236}">
                <a16:creationId xmlns:a16="http://schemas.microsoft.com/office/drawing/2014/main" id="{8C1925D5-33E1-A67F-5656-936D42CF856A}"/>
              </a:ext>
            </a:extLst>
          </p:cNvPr>
          <p:cNvPicPr>
            <a:picLocks noChangeAspect="1"/>
          </p:cNvPicPr>
          <p:nvPr/>
        </p:nvPicPr>
        <p:blipFill>
          <a:blip r:embed="rId4"/>
          <a:stretch>
            <a:fillRect/>
          </a:stretch>
        </p:blipFill>
        <p:spPr>
          <a:xfrm>
            <a:off x="648072" y="4781330"/>
            <a:ext cx="3923928" cy="2086579"/>
          </a:xfrm>
          <a:prstGeom prst="rect">
            <a:avLst/>
          </a:prstGeom>
        </p:spPr>
      </p:pic>
      <p:pic>
        <p:nvPicPr>
          <p:cNvPr id="7" name="Imagen 6">
            <a:extLst>
              <a:ext uri="{FF2B5EF4-FFF2-40B4-BE49-F238E27FC236}">
                <a16:creationId xmlns:a16="http://schemas.microsoft.com/office/drawing/2014/main" id="{4D1BAA5F-BD9A-35AE-FDE2-9080D2E9CBBD}"/>
              </a:ext>
            </a:extLst>
          </p:cNvPr>
          <p:cNvPicPr>
            <a:picLocks noChangeAspect="1"/>
          </p:cNvPicPr>
          <p:nvPr/>
        </p:nvPicPr>
        <p:blipFill>
          <a:blip r:embed="rId5"/>
          <a:stretch>
            <a:fillRect/>
          </a:stretch>
        </p:blipFill>
        <p:spPr>
          <a:xfrm>
            <a:off x="4769768" y="4766233"/>
            <a:ext cx="4176464" cy="2073830"/>
          </a:xfrm>
          <a:prstGeom prst="rect">
            <a:avLst/>
          </a:prstGeom>
        </p:spPr>
      </p:pic>
      <p:pic>
        <p:nvPicPr>
          <p:cNvPr id="9" name="Imagen 8">
            <a:extLst>
              <a:ext uri="{FF2B5EF4-FFF2-40B4-BE49-F238E27FC236}">
                <a16:creationId xmlns:a16="http://schemas.microsoft.com/office/drawing/2014/main" id="{A9664F9D-D51D-2191-E8E1-AB999375EFB4}"/>
              </a:ext>
            </a:extLst>
          </p:cNvPr>
          <p:cNvPicPr>
            <a:picLocks noChangeAspect="1"/>
          </p:cNvPicPr>
          <p:nvPr/>
        </p:nvPicPr>
        <p:blipFill>
          <a:blip r:embed="rId6"/>
          <a:stretch>
            <a:fillRect/>
          </a:stretch>
        </p:blipFill>
        <p:spPr>
          <a:xfrm>
            <a:off x="4242027" y="1453368"/>
            <a:ext cx="4704205" cy="3135823"/>
          </a:xfrm>
          <a:prstGeom prst="rect">
            <a:avLst/>
          </a:prstGeom>
        </p:spPr>
      </p:pic>
    </p:spTree>
    <p:extLst>
      <p:ext uri="{BB962C8B-B14F-4D97-AF65-F5344CB8AC3E}">
        <p14:creationId xmlns:p14="http://schemas.microsoft.com/office/powerpoint/2010/main" val="1286114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2</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pic>
        <p:nvPicPr>
          <p:cNvPr id="5" name="Imagen 4" descr="Interfaz de usuario gráfica, Aplicación&#10;&#10;Descripción generada automáticamente">
            <a:extLst>
              <a:ext uri="{FF2B5EF4-FFF2-40B4-BE49-F238E27FC236}">
                <a16:creationId xmlns:a16="http://schemas.microsoft.com/office/drawing/2014/main" id="{97A545BE-1621-73DB-2CE8-A5D1EA1534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387" y="1261229"/>
            <a:ext cx="7636656" cy="5401754"/>
          </a:xfrm>
          <a:prstGeom prst="rect">
            <a:avLst/>
          </a:prstGeom>
        </p:spPr>
      </p:pic>
    </p:spTree>
    <p:extLst>
      <p:ext uri="{BB962C8B-B14F-4D97-AF65-F5344CB8AC3E}">
        <p14:creationId xmlns:p14="http://schemas.microsoft.com/office/powerpoint/2010/main" val="2654777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3</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8072" y="1504940"/>
            <a:ext cx="3460696" cy="3323987"/>
          </a:xfrm>
          <a:prstGeom prst="rect">
            <a:avLst/>
          </a:prstGeom>
          <a:noFill/>
        </p:spPr>
        <p:txBody>
          <a:bodyPr wrap="square">
            <a:spAutoFit/>
          </a:bodyPr>
          <a:lstStyle/>
          <a:p>
            <a:r>
              <a:rPr lang="es-ES" b="1" dirty="0"/>
              <a:t>Lugar:</a:t>
            </a:r>
            <a:r>
              <a:rPr lang="es-ES" sz="1200" dirty="0"/>
              <a:t> </a:t>
            </a:r>
          </a:p>
          <a:p>
            <a:r>
              <a:rPr lang="es-ES" sz="1400" dirty="0"/>
              <a:t>Ubicado en el distrito de Moncloa-Aravaca.</a:t>
            </a:r>
          </a:p>
          <a:p>
            <a:endParaRPr lang="es-ES" sz="1200" dirty="0"/>
          </a:p>
          <a:p>
            <a:r>
              <a:rPr lang="es-ES" b="1" dirty="0"/>
              <a:t>Características:</a:t>
            </a:r>
            <a:r>
              <a:rPr lang="es-ES" sz="1200" b="1" dirty="0"/>
              <a:t> </a:t>
            </a:r>
          </a:p>
          <a:p>
            <a:r>
              <a:rPr lang="es-ES" sz="1400" dirty="0"/>
              <a:t>Espacio acristalado de diseño moderno en amplia zona de jardín con una capacidad hasta para 300 personas en formato tipo cóctel. El espacio permite disfrutar de unas impresionantes vistas sobre la ciudad.</a:t>
            </a:r>
          </a:p>
          <a:p>
            <a:endParaRPr lang="es-ES" sz="1400" dirty="0"/>
          </a:p>
          <a:p>
            <a:r>
              <a:rPr lang="es-ES" b="1" dirty="0"/>
              <a:t>Disponibilidad: </a:t>
            </a:r>
            <a:r>
              <a:rPr lang="es-ES" sz="1200" dirty="0"/>
              <a:t>28, 29 y </a:t>
            </a:r>
            <a:r>
              <a:rPr lang="es-ES" sz="1400" dirty="0"/>
              <a:t>30 de octubre.</a:t>
            </a:r>
          </a:p>
          <a:p>
            <a:r>
              <a:rPr lang="es-ES" b="1" dirty="0"/>
              <a:t>Distancia:</a:t>
            </a:r>
            <a:r>
              <a:rPr lang="es-ES" sz="1400" dirty="0"/>
              <a:t> 7,8 km, 15 min.</a:t>
            </a:r>
          </a:p>
          <a:p>
            <a:endParaRPr lang="es-ES" sz="1400" dirty="0"/>
          </a:p>
          <a:p>
            <a:endParaRPr lang="es-ES" sz="1400" dirty="0"/>
          </a:p>
        </p:txBody>
      </p:sp>
      <p:pic>
        <p:nvPicPr>
          <p:cNvPr id="2" name="Imagen 1">
            <a:extLst>
              <a:ext uri="{FF2B5EF4-FFF2-40B4-BE49-F238E27FC236}">
                <a16:creationId xmlns:a16="http://schemas.microsoft.com/office/drawing/2014/main" id="{EA85F356-9865-58D2-40C6-FF54BCC6C433}"/>
              </a:ext>
            </a:extLst>
          </p:cNvPr>
          <p:cNvPicPr>
            <a:picLocks noChangeAspect="1"/>
          </p:cNvPicPr>
          <p:nvPr/>
        </p:nvPicPr>
        <p:blipFill rotWithShape="1">
          <a:blip r:embed="rId4"/>
          <a:srcRect t="23624" b="7186"/>
          <a:stretch/>
        </p:blipFill>
        <p:spPr>
          <a:xfrm>
            <a:off x="666649" y="4323412"/>
            <a:ext cx="3626768" cy="2419054"/>
          </a:xfrm>
          <a:prstGeom prst="rect">
            <a:avLst/>
          </a:prstGeom>
        </p:spPr>
      </p:pic>
      <p:pic>
        <p:nvPicPr>
          <p:cNvPr id="5" name="Imagen 4">
            <a:extLst>
              <a:ext uri="{FF2B5EF4-FFF2-40B4-BE49-F238E27FC236}">
                <a16:creationId xmlns:a16="http://schemas.microsoft.com/office/drawing/2014/main" id="{6BC66947-C59E-0A5C-4F75-43A0190C572F}"/>
              </a:ext>
            </a:extLst>
          </p:cNvPr>
          <p:cNvPicPr>
            <a:picLocks noChangeAspect="1"/>
          </p:cNvPicPr>
          <p:nvPr/>
        </p:nvPicPr>
        <p:blipFill>
          <a:blip r:embed="rId5"/>
          <a:stretch>
            <a:fillRect/>
          </a:stretch>
        </p:blipFill>
        <p:spPr>
          <a:xfrm>
            <a:off x="4427984" y="4323412"/>
            <a:ext cx="3654467" cy="2419054"/>
          </a:xfrm>
          <a:prstGeom prst="rect">
            <a:avLst/>
          </a:prstGeom>
        </p:spPr>
      </p:pic>
      <p:pic>
        <p:nvPicPr>
          <p:cNvPr id="8" name="Imagen 7">
            <a:extLst>
              <a:ext uri="{FF2B5EF4-FFF2-40B4-BE49-F238E27FC236}">
                <a16:creationId xmlns:a16="http://schemas.microsoft.com/office/drawing/2014/main" id="{B081C33C-32F6-BB24-00B2-39E65CB40AE6}"/>
              </a:ext>
            </a:extLst>
          </p:cNvPr>
          <p:cNvPicPr>
            <a:picLocks noChangeAspect="1"/>
          </p:cNvPicPr>
          <p:nvPr/>
        </p:nvPicPr>
        <p:blipFill rotWithShape="1">
          <a:blip r:embed="rId6"/>
          <a:srcRect l="-324" t="30437" r="324" b="12282"/>
          <a:stretch/>
        </p:blipFill>
        <p:spPr>
          <a:xfrm>
            <a:off x="4377745" y="1407326"/>
            <a:ext cx="3704705" cy="2769989"/>
          </a:xfrm>
          <a:prstGeom prst="rect">
            <a:avLst/>
          </a:prstGeom>
        </p:spPr>
      </p:pic>
    </p:spTree>
    <p:extLst>
      <p:ext uri="{BB962C8B-B14F-4D97-AF65-F5344CB8AC3E}">
        <p14:creationId xmlns:p14="http://schemas.microsoft.com/office/powerpoint/2010/main" val="2024966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Opción 3</a:t>
            </a:r>
            <a:endParaRPr lang="es-ES"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46480" y="1504940"/>
            <a:ext cx="3460696" cy="1754326"/>
          </a:xfrm>
          <a:prstGeom prst="rect">
            <a:avLst/>
          </a:prstGeom>
          <a:noFill/>
        </p:spPr>
        <p:txBody>
          <a:bodyPr wrap="square">
            <a:spAutoFit/>
          </a:bodyPr>
          <a:lstStyle/>
          <a:p>
            <a:r>
              <a:rPr lang="es-ES" b="1" dirty="0"/>
              <a:t>Alquiler:</a:t>
            </a:r>
            <a:r>
              <a:rPr lang="es-ES" sz="1200" dirty="0"/>
              <a:t> </a:t>
            </a:r>
          </a:p>
          <a:p>
            <a:endParaRPr lang="es-ES" sz="1200" dirty="0"/>
          </a:p>
          <a:p>
            <a:r>
              <a:rPr lang="es-ES" b="1" dirty="0"/>
              <a:t>Audiovisuales:</a:t>
            </a:r>
            <a:r>
              <a:rPr lang="es-ES" sz="1200" b="1" dirty="0"/>
              <a:t> </a:t>
            </a:r>
          </a:p>
          <a:p>
            <a:endParaRPr lang="es-ES" sz="1400" dirty="0"/>
          </a:p>
          <a:p>
            <a:r>
              <a:rPr lang="es-ES" b="1" dirty="0"/>
              <a:t>Cóctel: </a:t>
            </a:r>
            <a:endParaRPr lang="es-ES" sz="1400" dirty="0"/>
          </a:p>
          <a:p>
            <a:endParaRPr lang="es-ES" sz="1400" dirty="0"/>
          </a:p>
          <a:p>
            <a:endParaRPr lang="es-ES" sz="1400" dirty="0"/>
          </a:p>
        </p:txBody>
      </p:sp>
      <p:pic>
        <p:nvPicPr>
          <p:cNvPr id="2" name="Imagen 1">
            <a:extLst>
              <a:ext uri="{FF2B5EF4-FFF2-40B4-BE49-F238E27FC236}">
                <a16:creationId xmlns:a16="http://schemas.microsoft.com/office/drawing/2014/main" id="{EA85F356-9865-58D2-40C6-FF54BCC6C433}"/>
              </a:ext>
            </a:extLst>
          </p:cNvPr>
          <p:cNvPicPr>
            <a:picLocks noChangeAspect="1"/>
          </p:cNvPicPr>
          <p:nvPr/>
        </p:nvPicPr>
        <p:blipFill rotWithShape="1">
          <a:blip r:embed="rId4"/>
          <a:srcRect t="23624" b="7186"/>
          <a:stretch/>
        </p:blipFill>
        <p:spPr>
          <a:xfrm>
            <a:off x="666649" y="4323412"/>
            <a:ext cx="3626768" cy="2419054"/>
          </a:xfrm>
          <a:prstGeom prst="rect">
            <a:avLst/>
          </a:prstGeom>
        </p:spPr>
      </p:pic>
      <p:pic>
        <p:nvPicPr>
          <p:cNvPr id="5" name="Imagen 4">
            <a:extLst>
              <a:ext uri="{FF2B5EF4-FFF2-40B4-BE49-F238E27FC236}">
                <a16:creationId xmlns:a16="http://schemas.microsoft.com/office/drawing/2014/main" id="{6BC66947-C59E-0A5C-4F75-43A0190C572F}"/>
              </a:ext>
            </a:extLst>
          </p:cNvPr>
          <p:cNvPicPr>
            <a:picLocks noChangeAspect="1"/>
          </p:cNvPicPr>
          <p:nvPr/>
        </p:nvPicPr>
        <p:blipFill>
          <a:blip r:embed="rId5"/>
          <a:stretch>
            <a:fillRect/>
          </a:stretch>
        </p:blipFill>
        <p:spPr>
          <a:xfrm>
            <a:off x="4427984" y="4323412"/>
            <a:ext cx="3654467" cy="2419054"/>
          </a:xfrm>
          <a:prstGeom prst="rect">
            <a:avLst/>
          </a:prstGeom>
        </p:spPr>
      </p:pic>
      <p:pic>
        <p:nvPicPr>
          <p:cNvPr id="8" name="Imagen 7">
            <a:extLst>
              <a:ext uri="{FF2B5EF4-FFF2-40B4-BE49-F238E27FC236}">
                <a16:creationId xmlns:a16="http://schemas.microsoft.com/office/drawing/2014/main" id="{B081C33C-32F6-BB24-00B2-39E65CB40AE6}"/>
              </a:ext>
            </a:extLst>
          </p:cNvPr>
          <p:cNvPicPr>
            <a:picLocks noChangeAspect="1"/>
          </p:cNvPicPr>
          <p:nvPr/>
        </p:nvPicPr>
        <p:blipFill rotWithShape="1">
          <a:blip r:embed="rId6"/>
          <a:srcRect l="-324" t="30437" r="324" b="12282"/>
          <a:stretch/>
        </p:blipFill>
        <p:spPr>
          <a:xfrm>
            <a:off x="4377745" y="1407326"/>
            <a:ext cx="3704705" cy="2769989"/>
          </a:xfrm>
          <a:prstGeom prst="rect">
            <a:avLst/>
          </a:prstGeom>
        </p:spPr>
      </p:pic>
    </p:spTree>
    <p:extLst>
      <p:ext uri="{BB962C8B-B14F-4D97-AF65-F5344CB8AC3E}">
        <p14:creationId xmlns:p14="http://schemas.microsoft.com/office/powerpoint/2010/main" val="314917629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21979</TotalTime>
  <Words>528</Words>
  <Application>Microsoft Office PowerPoint</Application>
  <PresentationFormat>Presentación en pantalla (4:3)</PresentationFormat>
  <Paragraphs>112</Paragraphs>
  <Slides>17</Slides>
  <Notes>16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17</vt:i4>
      </vt:variant>
    </vt:vector>
  </HeadingPairs>
  <TitlesOfParts>
    <vt:vector size="23" baseType="lpstr">
      <vt:lpstr>Aptos SemiBold</vt:lpstr>
      <vt:lpstr>Arial</vt:lpstr>
      <vt:lpstr>Avenir Next LT Pro</vt:lpstr>
      <vt:lpstr>Calibri</vt:lpstr>
      <vt:lpstr>Gill Sans MT Condensed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 de Windows</dc:creator>
  <cp:lastModifiedBy>carmen cañibano</cp:lastModifiedBy>
  <cp:revision>212</cp:revision>
  <dcterms:created xsi:type="dcterms:W3CDTF">2009-10-07T09:39:45Z</dcterms:created>
  <dcterms:modified xsi:type="dcterms:W3CDTF">2025-08-12T07:02:08Z</dcterms:modified>
</cp:coreProperties>
</file>