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364" r:id="rId3"/>
    <p:sldId id="444" r:id="rId4"/>
    <p:sldId id="441" r:id="rId5"/>
    <p:sldId id="445" r:id="rId6"/>
    <p:sldId id="442" r:id="rId7"/>
    <p:sldId id="443" r:id="rId8"/>
    <p:sldId id="446" r:id="rId9"/>
    <p:sldId id="435" r:id="rId10"/>
    <p:sldId id="447" r:id="rId11"/>
    <p:sldId id="313" r:id="rId12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6" userDrawn="1">
          <p15:clr>
            <a:srgbClr val="A4A3A4"/>
          </p15:clr>
        </p15:guide>
        <p15:guide id="2" pos="24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357" autoAdjust="0"/>
    <p:restoredTop sz="95033" autoAdjust="0"/>
  </p:normalViewPr>
  <p:slideViewPr>
    <p:cSldViewPr showGuides="1">
      <p:cViewPr>
        <p:scale>
          <a:sx n="100" d="100"/>
          <a:sy n="100" d="100"/>
        </p:scale>
        <p:origin x="1116" y="-222"/>
      </p:cViewPr>
      <p:guideLst>
        <p:guide orient="horz" pos="436"/>
        <p:guide pos="24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4E467F-950A-42B1-9556-328490D24A82}" type="datetimeFigureOut">
              <a:rPr lang="es-ES" smtClean="0"/>
              <a:pPr/>
              <a:t>21/10/2025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4204F7-29FE-417B-B6AF-AD627D173508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4204F7-29FE-417B-B6AF-AD627D173508}" type="slidenum">
              <a:rPr lang="es-ES" smtClean="0"/>
              <a:pPr/>
              <a:t>1</a:t>
            </a:fld>
            <a:endParaRPr lang="es-E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4204F7-29FE-417B-B6AF-AD627D173508}" type="slidenum">
              <a:rPr lang="es-ES" smtClean="0"/>
              <a:pPr/>
              <a:t>10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516263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4204F7-29FE-417B-B6AF-AD627D173508}" type="slidenum">
              <a:rPr lang="es-ES" smtClean="0"/>
              <a:pPr/>
              <a:t>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281476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4204F7-29FE-417B-B6AF-AD627D173508}" type="slidenum">
              <a:rPr lang="es-ES" smtClean="0"/>
              <a:pPr/>
              <a:t>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011596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4204F7-29FE-417B-B6AF-AD627D173508}" type="slidenum">
              <a:rPr lang="es-ES" smtClean="0"/>
              <a:pPr/>
              <a:t>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22138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4204F7-29FE-417B-B6AF-AD627D173508}" type="slidenum">
              <a:rPr lang="es-ES" smtClean="0"/>
              <a:pPr/>
              <a:t>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736044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4204F7-29FE-417B-B6AF-AD627D173508}" type="slidenum">
              <a:rPr lang="es-ES" smtClean="0"/>
              <a:pPr/>
              <a:t>6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992243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4204F7-29FE-417B-B6AF-AD627D173508}" type="slidenum">
              <a:rPr lang="es-ES" smtClean="0"/>
              <a:pPr/>
              <a:t>7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933196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4204F7-29FE-417B-B6AF-AD627D173508}" type="slidenum">
              <a:rPr lang="es-ES" smtClean="0"/>
              <a:pPr/>
              <a:t>8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086203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4204F7-29FE-417B-B6AF-AD627D173508}" type="slidenum">
              <a:rPr lang="es-ES" smtClean="0"/>
              <a:pPr/>
              <a:t>9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540155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E1716-5B5F-42BC-A376-AA4EFCB34EDF}" type="datetimeFigureOut">
              <a:rPr lang="es-ES" smtClean="0"/>
              <a:pPr/>
              <a:t>21/10/2025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EFF47-A81A-457E-8123-AC8CD9175AB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E1716-5B5F-42BC-A376-AA4EFCB34EDF}" type="datetimeFigureOut">
              <a:rPr lang="es-ES" smtClean="0"/>
              <a:pPr/>
              <a:t>21/10/2025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EFF47-A81A-457E-8123-AC8CD9175AB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E1716-5B5F-42BC-A376-AA4EFCB34EDF}" type="datetimeFigureOut">
              <a:rPr lang="es-ES" smtClean="0"/>
              <a:pPr/>
              <a:t>21/10/2025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EFF47-A81A-457E-8123-AC8CD9175AB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E1716-5B5F-42BC-A376-AA4EFCB34EDF}" type="datetimeFigureOut">
              <a:rPr lang="es-ES" smtClean="0"/>
              <a:pPr/>
              <a:t>21/10/2025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EFF47-A81A-457E-8123-AC8CD9175AB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E1716-5B5F-42BC-A376-AA4EFCB34EDF}" type="datetimeFigureOut">
              <a:rPr lang="es-ES" smtClean="0"/>
              <a:pPr/>
              <a:t>21/10/2025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EFF47-A81A-457E-8123-AC8CD9175AB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E1716-5B5F-42BC-A376-AA4EFCB34EDF}" type="datetimeFigureOut">
              <a:rPr lang="es-ES" smtClean="0"/>
              <a:pPr/>
              <a:t>21/10/2025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EFF47-A81A-457E-8123-AC8CD9175AB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E1716-5B5F-42BC-A376-AA4EFCB34EDF}" type="datetimeFigureOut">
              <a:rPr lang="es-ES" smtClean="0"/>
              <a:pPr/>
              <a:t>21/10/2025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EFF47-A81A-457E-8123-AC8CD9175AB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E1716-5B5F-42BC-A376-AA4EFCB34EDF}" type="datetimeFigureOut">
              <a:rPr lang="es-ES" smtClean="0"/>
              <a:pPr/>
              <a:t>21/10/2025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EFF47-A81A-457E-8123-AC8CD9175AB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E1716-5B5F-42BC-A376-AA4EFCB34EDF}" type="datetimeFigureOut">
              <a:rPr lang="es-ES" smtClean="0"/>
              <a:pPr/>
              <a:t>21/10/2025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EFF47-A81A-457E-8123-AC8CD9175AB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E1716-5B5F-42BC-A376-AA4EFCB34EDF}" type="datetimeFigureOut">
              <a:rPr lang="es-ES" smtClean="0"/>
              <a:pPr/>
              <a:t>21/10/2025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EFF47-A81A-457E-8123-AC8CD9175AB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E1716-5B5F-42BC-A376-AA4EFCB34EDF}" type="datetimeFigureOut">
              <a:rPr lang="es-ES" smtClean="0"/>
              <a:pPr/>
              <a:t>21/10/2025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EFF47-A81A-457E-8123-AC8CD9175AB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BE1716-5B5F-42BC-A376-AA4EFCB34EDF}" type="datetimeFigureOut">
              <a:rPr lang="es-ES" smtClean="0"/>
              <a:pPr/>
              <a:t>21/10/2025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FEFF47-A81A-457E-8123-AC8CD9175AB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mailto:daniel@cpp-publicidad.com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mailto:carmen@cpp-publicidad.com" TargetMode="External"/><Relationship Id="rId4" Type="http://schemas.openxmlformats.org/officeDocument/2006/relationships/hyperlink" Target="mailto:olga@cpp-publicidad.com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067A4BA9-7F61-BF89-4D2F-D1B9EAD13C2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0769"/>
          <a:stretch/>
        </p:blipFill>
        <p:spPr>
          <a:xfrm>
            <a:off x="0" y="1268760"/>
            <a:ext cx="9138696" cy="4839961"/>
          </a:xfrm>
          <a:prstGeom prst="rect">
            <a:avLst/>
          </a:prstGeom>
        </p:spPr>
      </p:pic>
      <p:sp>
        <p:nvSpPr>
          <p:cNvPr id="4" name="AutoShape 2" descr="Navidad en Italia: fechas y nombres de las fiestas navideñas - El Itañol">
            <a:extLst>
              <a:ext uri="{FF2B5EF4-FFF2-40B4-BE49-F238E27FC236}">
                <a16:creationId xmlns:a16="http://schemas.microsoft.com/office/drawing/2014/main" id="{4AAA597B-563E-EA44-BB57-8CBFE6D711E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7" name="AutoShape 6" descr="Navidad en Italia: fechas y nombres de las fiestas navideñas - El Itañol">
            <a:extLst>
              <a:ext uri="{FF2B5EF4-FFF2-40B4-BE49-F238E27FC236}">
                <a16:creationId xmlns:a16="http://schemas.microsoft.com/office/drawing/2014/main" id="{FE0AD737-F569-22A5-1540-9C2281F843F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2267744" y="3429000"/>
            <a:ext cx="2609056" cy="2609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pic>
        <p:nvPicPr>
          <p:cNvPr id="3" name="Picture 8">
            <a:extLst>
              <a:ext uri="{FF2B5EF4-FFF2-40B4-BE49-F238E27FC236}">
                <a16:creationId xmlns:a16="http://schemas.microsoft.com/office/drawing/2014/main" id="{9F38D291-DB3C-DB82-A6BE-B6DB82F640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5423535"/>
            <a:ext cx="3857133" cy="134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57B3ACED-7845-4D6B-8011-CA8E07DE114C}"/>
              </a:ext>
            </a:extLst>
          </p:cNvPr>
          <p:cNvSpPr txBox="1"/>
          <p:nvPr/>
        </p:nvSpPr>
        <p:spPr>
          <a:xfrm>
            <a:off x="3779912" y="5917765"/>
            <a:ext cx="26090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endParaRPr lang="es-ES" b="1" dirty="0">
              <a:latin typeface="Aptos SemiBold" panose="020F0502020204030204" pitchFamily="34" charset="0"/>
            </a:endParaRPr>
          </a:p>
          <a:p>
            <a:pPr algn="ctr"/>
            <a:r>
              <a:rPr lang="es-ES" sz="2000" b="1" dirty="0">
                <a:solidFill>
                  <a:schemeClr val="accent3">
                    <a:lumMod val="50000"/>
                  </a:schemeClr>
                </a:solidFill>
                <a:latin typeface="Aptos SemiBold" panose="020F0502020204030204" pitchFamily="34" charset="0"/>
              </a:rPr>
              <a:t>Traslados </a:t>
            </a:r>
            <a:endParaRPr lang="es-ES" b="1" dirty="0">
              <a:latin typeface="Aptos SemiBold" panose="020F0502020204030204" pitchFamily="34" charset="0"/>
            </a:endParaRPr>
          </a:p>
          <a:p>
            <a:pPr algn="ctr"/>
            <a:endParaRPr lang="es-ES" b="1" dirty="0">
              <a:latin typeface="Aptos SemiBold" panose="020F0502020204030204" pitchFamily="34" charset="0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E4ABE2E8-E073-1408-1C72-56CB6AE69AF5}"/>
              </a:ext>
            </a:extLst>
          </p:cNvPr>
          <p:cNvSpPr txBox="1"/>
          <p:nvPr/>
        </p:nvSpPr>
        <p:spPr>
          <a:xfrm>
            <a:off x="4474861" y="6459641"/>
            <a:ext cx="4572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400" dirty="0"/>
              <a:t>Diciembre 2025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Users\Daniel\Desktop\CPP Gestión\logo_CPP_web.png">
            <a:extLst>
              <a:ext uri="{FF2B5EF4-FFF2-40B4-BE49-F238E27FC236}">
                <a16:creationId xmlns:a16="http://schemas.microsoft.com/office/drawing/2014/main" id="{5B9A7866-342F-D764-C650-1C2BC010E4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-367268"/>
            <a:ext cx="1776007" cy="1872208"/>
          </a:xfrm>
          <a:prstGeom prst="rect">
            <a:avLst/>
          </a:prstGeom>
          <a:noFill/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AB4AF5AA-92A4-DEBD-6345-A7E08CD298CE}"/>
              </a:ext>
            </a:extLst>
          </p:cNvPr>
          <p:cNvSpPr txBox="1"/>
          <p:nvPr/>
        </p:nvSpPr>
        <p:spPr>
          <a:xfrm>
            <a:off x="275713" y="476672"/>
            <a:ext cx="803540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00B0F0"/>
              </a:buClr>
              <a:tabLst>
                <a:tab pos="538163" algn="l"/>
              </a:tabLst>
            </a:pPr>
            <a:r>
              <a:rPr lang="es-ES" sz="4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Next LT Pro" panose="020B0504020202020204" pitchFamily="34" charset="0"/>
              </a:rPr>
              <a:t>BUSES traslados </a:t>
            </a:r>
            <a:endParaRPr lang="es-ES" sz="20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venir Next LT Pro" panose="020B0504020202020204" pitchFamily="34" charset="0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E82BD01A-B25E-B034-DAD3-D232652AE8C6}"/>
              </a:ext>
            </a:extLst>
          </p:cNvPr>
          <p:cNvSpPr txBox="1"/>
          <p:nvPr/>
        </p:nvSpPr>
        <p:spPr>
          <a:xfrm>
            <a:off x="395536" y="1443841"/>
            <a:ext cx="8568953" cy="48013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b="1" u="sng" dirty="0"/>
              <a:t>Viernes 19 de diciembre</a:t>
            </a:r>
          </a:p>
          <a:p>
            <a:endParaRPr lang="es-ES" b="1" dirty="0"/>
          </a:p>
          <a:p>
            <a:pPr lvl="1"/>
            <a:r>
              <a:rPr lang="es-ES" b="1" dirty="0"/>
              <a:t>BUS 1 (León/SCQ/BCN/)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ES" dirty="0"/>
              <a:t>Recogida:	12.00h Hotel Beatriz Toledo </a:t>
            </a:r>
            <a:r>
              <a:rPr lang="es-ES" dirty="0" err="1"/>
              <a:t>Auditorium</a:t>
            </a:r>
            <a:r>
              <a:rPr lang="es-ES" dirty="0"/>
              <a:t>, C. de los Concilios, Toledo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ES" dirty="0"/>
              <a:t>Destinos: 	Primera parada en Madrid Estación Chamartín </a:t>
            </a:r>
          </a:p>
          <a:p>
            <a:pPr lvl="4"/>
            <a:r>
              <a:rPr lang="es-ES" dirty="0"/>
              <a:t>(salidas León 13.03h / SCQ 14.40h)  </a:t>
            </a:r>
          </a:p>
          <a:p>
            <a:pPr lvl="4"/>
            <a:r>
              <a:rPr lang="es-ES" dirty="0"/>
              <a:t>Segunda parada en Madrid Estación de Atocha </a:t>
            </a:r>
          </a:p>
          <a:p>
            <a:pPr lvl="4"/>
            <a:r>
              <a:rPr lang="es-ES" dirty="0"/>
              <a:t>(salida BCN 14.12h)*</a:t>
            </a:r>
          </a:p>
          <a:p>
            <a:pPr lvl="1"/>
            <a:endParaRPr lang="es-ES" b="1" dirty="0"/>
          </a:p>
          <a:p>
            <a:pPr lvl="1"/>
            <a:r>
              <a:rPr lang="es-ES" b="1" dirty="0"/>
              <a:t>BUS 2 (LIS)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ES" dirty="0"/>
              <a:t>Recogida: 	12.00h Hotel Beatriz Toledo </a:t>
            </a:r>
            <a:r>
              <a:rPr lang="es-ES" dirty="0" err="1"/>
              <a:t>Auditorium</a:t>
            </a:r>
            <a:r>
              <a:rPr lang="es-ES" dirty="0"/>
              <a:t>, C. de los Concilios, Toledo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ES" dirty="0"/>
              <a:t>Destino: 	Madrid Aeropuerto Barajas </a:t>
            </a:r>
          </a:p>
          <a:p>
            <a:pPr lvl="4"/>
            <a:r>
              <a:rPr lang="es-ES" dirty="0"/>
              <a:t>(salida LIS 14.55h)</a:t>
            </a:r>
          </a:p>
          <a:p>
            <a:pPr lvl="1"/>
            <a:endParaRPr lang="es-ES" dirty="0"/>
          </a:p>
          <a:p>
            <a:pPr marL="742950" lvl="1" indent="-285750">
              <a:buFontTx/>
              <a:buChar char="-"/>
            </a:pPr>
            <a:r>
              <a:rPr lang="es-ES" dirty="0"/>
              <a:t>Presupuesto:  1.380,00€ + IVA 10%</a:t>
            </a:r>
          </a:p>
          <a:p>
            <a:pPr marL="742950" lvl="1" indent="-285750">
              <a:buFontTx/>
              <a:buChar char="-"/>
            </a:pPr>
            <a:endParaRPr lang="es-ES" dirty="0"/>
          </a:p>
          <a:p>
            <a:pPr lvl="1"/>
            <a:r>
              <a:rPr lang="es-ES" dirty="0"/>
              <a:t>*El orden de las recogidas en las estaciones de tren podría invertirse. </a:t>
            </a:r>
          </a:p>
        </p:txBody>
      </p:sp>
    </p:spTree>
    <p:extLst>
      <p:ext uri="{BB962C8B-B14F-4D97-AF65-F5344CB8AC3E}">
        <p14:creationId xmlns:p14="http://schemas.microsoft.com/office/powerpoint/2010/main" val="36632061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5 Rectángulo">
            <a:extLst>
              <a:ext uri="{FF2B5EF4-FFF2-40B4-BE49-F238E27FC236}">
                <a16:creationId xmlns:a16="http://schemas.microsoft.com/office/drawing/2014/main" id="{5BAEAE1A-6327-43A8-BA80-B0800DFD5F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28758" y="2492896"/>
            <a:ext cx="3028950" cy="7397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s-ES" altLang="es-ES" sz="1400" dirty="0">
                <a:latin typeface="Calibri" panose="020F0502020204030204" pitchFamily="34" charset="0"/>
              </a:rPr>
              <a:t>Daniel Pedrosa </a:t>
            </a:r>
          </a:p>
          <a:p>
            <a:pPr eaLnBrk="1" hangingPunct="1"/>
            <a:r>
              <a:rPr lang="es-ES" altLang="es-ES" sz="1400" dirty="0">
                <a:latin typeface="Calibri" panose="020F0502020204030204" pitchFamily="34" charset="0"/>
                <a:hlinkClick r:id="rId2"/>
              </a:rPr>
              <a:t>daniel@cpp-publicidad.com</a:t>
            </a:r>
            <a:r>
              <a:rPr lang="es-ES" altLang="es-ES" sz="1400" dirty="0">
                <a:latin typeface="Calibri" panose="020F0502020204030204" pitchFamily="34" charset="0"/>
              </a:rPr>
              <a:t> </a:t>
            </a:r>
          </a:p>
          <a:p>
            <a:pPr eaLnBrk="1" hangingPunct="1"/>
            <a:r>
              <a:rPr lang="es-ES" altLang="es-ES" sz="1400" dirty="0">
                <a:latin typeface="Calibri" panose="020F0502020204030204" pitchFamily="34" charset="0"/>
              </a:rPr>
              <a:t>609.138.457</a:t>
            </a:r>
            <a:endParaRPr lang="es-ES" altLang="es-ES" sz="1400" dirty="0">
              <a:latin typeface="Gill Sans MT Condensed" panose="020B0506020104020203" pitchFamily="34" charset="0"/>
              <a:cs typeface="Gautami" panose="020B0502040204020203" pitchFamily="34" charset="0"/>
            </a:endParaRPr>
          </a:p>
        </p:txBody>
      </p:sp>
      <p:pic>
        <p:nvPicPr>
          <p:cNvPr id="6" name="Picture 6">
            <a:extLst>
              <a:ext uri="{FF2B5EF4-FFF2-40B4-BE49-F238E27FC236}">
                <a16:creationId xmlns:a16="http://schemas.microsoft.com/office/drawing/2014/main" id="{5506D48E-B76D-44E8-A040-2519420E44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1703388"/>
            <a:ext cx="2981325" cy="402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15 Rectángulo">
            <a:extLst>
              <a:ext uri="{FF2B5EF4-FFF2-40B4-BE49-F238E27FC236}">
                <a16:creationId xmlns:a16="http://schemas.microsoft.com/office/drawing/2014/main" id="{2D86DC57-F329-4626-93CB-C15C9D141F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99992" y="3388995"/>
            <a:ext cx="2928937" cy="7397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s-ES" altLang="es-ES" sz="1400" dirty="0">
                <a:latin typeface="Calibri" panose="020F0502020204030204" pitchFamily="34" charset="0"/>
              </a:rPr>
              <a:t>Olga García</a:t>
            </a:r>
          </a:p>
          <a:p>
            <a:pPr eaLnBrk="1" hangingPunct="1"/>
            <a:r>
              <a:rPr lang="es-ES" altLang="es-ES" sz="1400" dirty="0">
                <a:latin typeface="Calibri" panose="020F0502020204030204" pitchFamily="34" charset="0"/>
                <a:hlinkClick r:id="rId4"/>
              </a:rPr>
              <a:t>olga@cpp-publicidad.com</a:t>
            </a:r>
            <a:r>
              <a:rPr lang="es-ES" altLang="es-ES" sz="1400" dirty="0">
                <a:latin typeface="Calibri" panose="020F0502020204030204" pitchFamily="34" charset="0"/>
              </a:rPr>
              <a:t> </a:t>
            </a:r>
          </a:p>
          <a:p>
            <a:pPr eaLnBrk="1" hangingPunct="1"/>
            <a:r>
              <a:rPr lang="es-ES" altLang="es-ES" sz="1400" dirty="0">
                <a:latin typeface="Calibri" panose="020F0502020204030204" pitchFamily="34" charset="0"/>
              </a:rPr>
              <a:t>629.869.552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BD2A96BC-B231-465F-BC39-FAEF3D739786}"/>
              </a:ext>
            </a:extLst>
          </p:cNvPr>
          <p:cNvSpPr txBox="1"/>
          <p:nvPr/>
        </p:nvSpPr>
        <p:spPr>
          <a:xfrm>
            <a:off x="607886" y="704570"/>
            <a:ext cx="45720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00B0F0"/>
              </a:buClr>
              <a:tabLst>
                <a:tab pos="538163" algn="l"/>
              </a:tabLst>
            </a:pPr>
            <a:r>
              <a:rPr lang="es-ES" sz="4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Next LT Pro" panose="020B0504020202020204" pitchFamily="34" charset="0"/>
              </a:rPr>
              <a:t>Contacto</a:t>
            </a:r>
          </a:p>
        </p:txBody>
      </p:sp>
      <p:sp>
        <p:nvSpPr>
          <p:cNvPr id="2" name="15 Rectángulo">
            <a:extLst>
              <a:ext uri="{FF2B5EF4-FFF2-40B4-BE49-F238E27FC236}">
                <a16:creationId xmlns:a16="http://schemas.microsoft.com/office/drawing/2014/main" id="{253997DC-94A3-EAD5-41D9-3DD06686BB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99991" y="4285094"/>
            <a:ext cx="2928937" cy="7397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s-ES" altLang="es-ES" sz="1400" dirty="0">
                <a:latin typeface="Calibri" panose="020F0502020204030204" pitchFamily="34" charset="0"/>
              </a:rPr>
              <a:t>Carmen Cañibano</a:t>
            </a:r>
          </a:p>
          <a:p>
            <a:pPr eaLnBrk="1" hangingPunct="1"/>
            <a:r>
              <a:rPr lang="es-ES" altLang="es-ES" sz="1400" dirty="0">
                <a:latin typeface="Calibri" panose="020F0502020204030204" pitchFamily="34" charset="0"/>
                <a:hlinkClick r:id="rId5"/>
              </a:rPr>
              <a:t>carmen@cpp-publicidad.com</a:t>
            </a:r>
            <a:r>
              <a:rPr lang="es-ES" altLang="es-ES" sz="1400" dirty="0">
                <a:latin typeface="Calibri" panose="020F0502020204030204" pitchFamily="34" charset="0"/>
              </a:rPr>
              <a:t> </a:t>
            </a:r>
          </a:p>
          <a:p>
            <a:pPr eaLnBrk="1" hangingPunct="1"/>
            <a:r>
              <a:rPr lang="es-ES" altLang="es-ES" sz="1400" dirty="0">
                <a:latin typeface="Calibri" panose="020F0502020204030204" pitchFamily="34" charset="0"/>
              </a:rPr>
              <a:t>654.543.785</a:t>
            </a:r>
          </a:p>
        </p:txBody>
      </p:sp>
    </p:spTree>
    <p:extLst>
      <p:ext uri="{BB962C8B-B14F-4D97-AF65-F5344CB8AC3E}">
        <p14:creationId xmlns:p14="http://schemas.microsoft.com/office/powerpoint/2010/main" val="24014692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Users\Daniel\Desktop\CPP Gestión\logo_CPP_web.png">
            <a:extLst>
              <a:ext uri="{FF2B5EF4-FFF2-40B4-BE49-F238E27FC236}">
                <a16:creationId xmlns:a16="http://schemas.microsoft.com/office/drawing/2014/main" id="{5B9A7866-342F-D764-C650-1C2BC010E4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-367268"/>
            <a:ext cx="1776007" cy="1872208"/>
          </a:xfrm>
          <a:prstGeom prst="rect">
            <a:avLst/>
          </a:prstGeom>
          <a:noFill/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AB4AF5AA-92A4-DEBD-6345-A7E08CD298CE}"/>
              </a:ext>
            </a:extLst>
          </p:cNvPr>
          <p:cNvSpPr txBox="1"/>
          <p:nvPr/>
        </p:nvSpPr>
        <p:spPr>
          <a:xfrm>
            <a:off x="275713" y="476672"/>
            <a:ext cx="803540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00B0F0"/>
              </a:buClr>
              <a:tabLst>
                <a:tab pos="538163" algn="l"/>
              </a:tabLst>
            </a:pPr>
            <a:r>
              <a:rPr lang="es-ES" sz="4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Next LT Pro" panose="020B0504020202020204" pitchFamily="34" charset="0"/>
              </a:rPr>
              <a:t>LEÓN </a:t>
            </a:r>
            <a:r>
              <a:rPr lang="es-ES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Next LT Pro" panose="020B0504020202020204" pitchFamily="34" charset="0"/>
              </a:rPr>
              <a:t>18 pax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6B2C5CEE-1202-ACC9-B7E8-2D1DE95A3928}"/>
              </a:ext>
            </a:extLst>
          </p:cNvPr>
          <p:cNvSpPr txBox="1"/>
          <p:nvPr/>
        </p:nvSpPr>
        <p:spPr>
          <a:xfrm>
            <a:off x="838880" y="1578278"/>
            <a:ext cx="18669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u="sng" dirty="0"/>
              <a:t>Jueves 18 diciembre</a:t>
            </a:r>
          </a:p>
        </p:txBody>
      </p:sp>
      <p:pic>
        <p:nvPicPr>
          <p:cNvPr id="17" name="Imagen 16">
            <a:extLst>
              <a:ext uri="{FF2B5EF4-FFF2-40B4-BE49-F238E27FC236}">
                <a16:creationId xmlns:a16="http://schemas.microsoft.com/office/drawing/2014/main" id="{FDB84F6D-8834-FFD2-52E4-E3F3FD61FD7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2988" t="26200" r="13775" b="5201"/>
          <a:stretch/>
        </p:blipFill>
        <p:spPr>
          <a:xfrm>
            <a:off x="827584" y="2060849"/>
            <a:ext cx="6696744" cy="3528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92860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Users\Daniel\Desktop\CPP Gestión\logo_CPP_web.png">
            <a:extLst>
              <a:ext uri="{FF2B5EF4-FFF2-40B4-BE49-F238E27FC236}">
                <a16:creationId xmlns:a16="http://schemas.microsoft.com/office/drawing/2014/main" id="{5B9A7866-342F-D764-C650-1C2BC010E4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-367268"/>
            <a:ext cx="1776007" cy="1872208"/>
          </a:xfrm>
          <a:prstGeom prst="rect">
            <a:avLst/>
          </a:prstGeom>
          <a:noFill/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AB4AF5AA-92A4-DEBD-6345-A7E08CD298CE}"/>
              </a:ext>
            </a:extLst>
          </p:cNvPr>
          <p:cNvSpPr txBox="1"/>
          <p:nvPr/>
        </p:nvSpPr>
        <p:spPr>
          <a:xfrm>
            <a:off x="275713" y="476672"/>
            <a:ext cx="803540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00B0F0"/>
              </a:buClr>
              <a:tabLst>
                <a:tab pos="538163" algn="l"/>
              </a:tabLst>
            </a:pPr>
            <a:r>
              <a:rPr lang="es-ES" sz="4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Next LT Pro" panose="020B0504020202020204" pitchFamily="34" charset="0"/>
              </a:rPr>
              <a:t>LEÓN </a:t>
            </a:r>
            <a:r>
              <a:rPr lang="es-ES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Next LT Pro" panose="020B0504020202020204" pitchFamily="34" charset="0"/>
              </a:rPr>
              <a:t>18 pax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D1D9769B-9DFF-31A7-7016-4481DBFB5941}"/>
              </a:ext>
            </a:extLst>
          </p:cNvPr>
          <p:cNvSpPr txBox="1"/>
          <p:nvPr/>
        </p:nvSpPr>
        <p:spPr>
          <a:xfrm>
            <a:off x="827584" y="5517232"/>
            <a:ext cx="747282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600" dirty="0"/>
              <a:t>Precios para jueves 11 / viernes 12 (jueves 18 / viernes 19 aún no están a la venta)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600" dirty="0"/>
              <a:t>Sugerencia:  10.33h jueves / Alvia 04080 ; 13.03h viernes / AVE 05101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600" dirty="0"/>
              <a:t>Llegadas a Estación de Chamartín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600" dirty="0"/>
              <a:t>El horario sugerido SI Incluye combinado de cercanías 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6B2C5CEE-1202-ACC9-B7E8-2D1DE95A3928}"/>
              </a:ext>
            </a:extLst>
          </p:cNvPr>
          <p:cNvSpPr txBox="1"/>
          <p:nvPr/>
        </p:nvSpPr>
        <p:spPr>
          <a:xfrm>
            <a:off x="838880" y="1412776"/>
            <a:ext cx="19468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u="sng" dirty="0"/>
              <a:t>Viernes 19 diciembre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E571EB8B-CDA2-F014-959C-4FEF80F065D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2200" t="26200" r="13776" b="4610"/>
          <a:stretch/>
        </p:blipFill>
        <p:spPr>
          <a:xfrm>
            <a:off x="755576" y="1844824"/>
            <a:ext cx="6768752" cy="3558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94213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Users\Daniel\Desktop\CPP Gestión\logo_CPP_web.png">
            <a:extLst>
              <a:ext uri="{FF2B5EF4-FFF2-40B4-BE49-F238E27FC236}">
                <a16:creationId xmlns:a16="http://schemas.microsoft.com/office/drawing/2014/main" id="{5B9A7866-342F-D764-C650-1C2BC010E4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-367268"/>
            <a:ext cx="1776007" cy="1872208"/>
          </a:xfrm>
          <a:prstGeom prst="rect">
            <a:avLst/>
          </a:prstGeom>
          <a:noFill/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AB4AF5AA-92A4-DEBD-6345-A7E08CD298CE}"/>
              </a:ext>
            </a:extLst>
          </p:cNvPr>
          <p:cNvSpPr txBox="1"/>
          <p:nvPr/>
        </p:nvSpPr>
        <p:spPr>
          <a:xfrm>
            <a:off x="275713" y="476672"/>
            <a:ext cx="803540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00B0F0"/>
              </a:buClr>
              <a:tabLst>
                <a:tab pos="538163" algn="l"/>
              </a:tabLst>
            </a:pPr>
            <a:r>
              <a:rPr lang="es-ES" sz="4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Next LT Pro" panose="020B0504020202020204" pitchFamily="34" charset="0"/>
              </a:rPr>
              <a:t>SANTIAGO </a:t>
            </a:r>
            <a:r>
              <a:rPr lang="es-ES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Next LT Pro" panose="020B0504020202020204" pitchFamily="34" charset="0"/>
              </a:rPr>
              <a:t>8 pax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6B2C5CEE-1202-ACC9-B7E8-2D1DE95A3928}"/>
              </a:ext>
            </a:extLst>
          </p:cNvPr>
          <p:cNvSpPr txBox="1"/>
          <p:nvPr/>
        </p:nvSpPr>
        <p:spPr>
          <a:xfrm>
            <a:off x="838880" y="1794302"/>
            <a:ext cx="213930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u="sng" dirty="0"/>
              <a:t>Miércoles 17 diciembre</a:t>
            </a:r>
          </a:p>
        </p:txBody>
      </p:sp>
      <p:pic>
        <p:nvPicPr>
          <p:cNvPr id="16" name="Imagen 15">
            <a:extLst>
              <a:ext uri="{FF2B5EF4-FFF2-40B4-BE49-F238E27FC236}">
                <a16:creationId xmlns:a16="http://schemas.microsoft.com/office/drawing/2014/main" id="{DF599F71-A18C-7D7E-A62A-67FC46258F7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2123" t="26906" r="12988" b="4495"/>
          <a:stretch/>
        </p:blipFill>
        <p:spPr>
          <a:xfrm>
            <a:off x="748552" y="2276872"/>
            <a:ext cx="6847784" cy="3528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69632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Users\Daniel\Desktop\CPP Gestión\logo_CPP_web.png">
            <a:extLst>
              <a:ext uri="{FF2B5EF4-FFF2-40B4-BE49-F238E27FC236}">
                <a16:creationId xmlns:a16="http://schemas.microsoft.com/office/drawing/2014/main" id="{5B9A7866-342F-D764-C650-1C2BC010E4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-367268"/>
            <a:ext cx="1776007" cy="1872208"/>
          </a:xfrm>
          <a:prstGeom prst="rect">
            <a:avLst/>
          </a:prstGeom>
          <a:noFill/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AB4AF5AA-92A4-DEBD-6345-A7E08CD298CE}"/>
              </a:ext>
            </a:extLst>
          </p:cNvPr>
          <p:cNvSpPr txBox="1"/>
          <p:nvPr/>
        </p:nvSpPr>
        <p:spPr>
          <a:xfrm>
            <a:off x="275713" y="476672"/>
            <a:ext cx="803540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00B0F0"/>
              </a:buClr>
              <a:tabLst>
                <a:tab pos="538163" algn="l"/>
              </a:tabLst>
            </a:pPr>
            <a:r>
              <a:rPr lang="es-ES" sz="4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Next LT Pro" panose="020B0504020202020204" pitchFamily="34" charset="0"/>
              </a:rPr>
              <a:t>SANTIAGO </a:t>
            </a:r>
            <a:r>
              <a:rPr lang="es-ES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Next LT Pro" panose="020B0504020202020204" pitchFamily="34" charset="0"/>
              </a:rPr>
              <a:t>8 pax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D1D9769B-9DFF-31A7-7016-4481DBFB5941}"/>
              </a:ext>
            </a:extLst>
          </p:cNvPr>
          <p:cNvSpPr txBox="1"/>
          <p:nvPr/>
        </p:nvSpPr>
        <p:spPr>
          <a:xfrm>
            <a:off x="846654" y="5694347"/>
            <a:ext cx="79018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600" dirty="0"/>
              <a:t>Precios para miércoles 10 / viernes 12 (miércoles 17 / viernes 19 aún no están a la venta)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600" dirty="0"/>
              <a:t>Sugerencia: 16.26h miércoles / </a:t>
            </a:r>
            <a:r>
              <a:rPr lang="es-ES" sz="1600" dirty="0" err="1"/>
              <a:t>Avlo</a:t>
            </a:r>
            <a:r>
              <a:rPr lang="es-ES" sz="1600" dirty="0"/>
              <a:t> 04334 ; 14.40h viernes / AVE 04345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600" dirty="0"/>
              <a:t>El horario sugerido NO incluye combinado de cercanías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04BEBC59-A2EE-02C3-6021-7AB2150D6134}"/>
              </a:ext>
            </a:extLst>
          </p:cNvPr>
          <p:cNvSpPr txBox="1"/>
          <p:nvPr/>
        </p:nvSpPr>
        <p:spPr>
          <a:xfrm>
            <a:off x="827584" y="1556792"/>
            <a:ext cx="19468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u="sng" dirty="0"/>
              <a:t>Viernes 19 diciembre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067E5800-BAA3-2896-B440-40CF5AA60D4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2988" t="26225" r="13585" b="5199"/>
          <a:stretch/>
        </p:blipFill>
        <p:spPr>
          <a:xfrm>
            <a:off x="827584" y="1916832"/>
            <a:ext cx="6714186" cy="3527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7886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Users\Daniel\Desktop\CPP Gestión\logo_CPP_web.png">
            <a:extLst>
              <a:ext uri="{FF2B5EF4-FFF2-40B4-BE49-F238E27FC236}">
                <a16:creationId xmlns:a16="http://schemas.microsoft.com/office/drawing/2014/main" id="{5B9A7866-342F-D764-C650-1C2BC010E4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-367268"/>
            <a:ext cx="1776007" cy="1872208"/>
          </a:xfrm>
          <a:prstGeom prst="rect">
            <a:avLst/>
          </a:prstGeom>
          <a:noFill/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AB4AF5AA-92A4-DEBD-6345-A7E08CD298CE}"/>
              </a:ext>
            </a:extLst>
          </p:cNvPr>
          <p:cNvSpPr txBox="1"/>
          <p:nvPr/>
        </p:nvSpPr>
        <p:spPr>
          <a:xfrm>
            <a:off x="275713" y="476672"/>
            <a:ext cx="803540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00B0F0"/>
              </a:buClr>
              <a:tabLst>
                <a:tab pos="538163" algn="l"/>
              </a:tabLst>
            </a:pPr>
            <a:r>
              <a:rPr lang="es-ES" sz="4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Next LT Pro" panose="020B0504020202020204" pitchFamily="34" charset="0"/>
              </a:rPr>
              <a:t>BARCELONA </a:t>
            </a:r>
            <a:r>
              <a:rPr lang="es-ES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Next LT Pro" panose="020B0504020202020204" pitchFamily="34" charset="0"/>
              </a:rPr>
              <a:t>26 pax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6B2C5CEE-1202-ACC9-B7E8-2D1DE95A3928}"/>
              </a:ext>
            </a:extLst>
          </p:cNvPr>
          <p:cNvSpPr txBox="1"/>
          <p:nvPr/>
        </p:nvSpPr>
        <p:spPr>
          <a:xfrm>
            <a:off x="838880" y="1772816"/>
            <a:ext cx="18669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u="sng" dirty="0"/>
              <a:t>Jueves 18 diciembre</a:t>
            </a:r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590EA7CC-355F-72AB-B2AC-6950892BADE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2201" t="26201" r="13585" b="5200"/>
          <a:stretch/>
        </p:blipFill>
        <p:spPr>
          <a:xfrm>
            <a:off x="755576" y="2276872"/>
            <a:ext cx="6786194" cy="3528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00809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Users\Daniel\Desktop\CPP Gestión\logo_CPP_web.png">
            <a:extLst>
              <a:ext uri="{FF2B5EF4-FFF2-40B4-BE49-F238E27FC236}">
                <a16:creationId xmlns:a16="http://schemas.microsoft.com/office/drawing/2014/main" id="{5B9A7866-342F-D764-C650-1C2BC010E4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-367268"/>
            <a:ext cx="1776007" cy="1872208"/>
          </a:xfrm>
          <a:prstGeom prst="rect">
            <a:avLst/>
          </a:prstGeom>
          <a:noFill/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AB4AF5AA-92A4-DEBD-6345-A7E08CD298CE}"/>
              </a:ext>
            </a:extLst>
          </p:cNvPr>
          <p:cNvSpPr txBox="1"/>
          <p:nvPr/>
        </p:nvSpPr>
        <p:spPr>
          <a:xfrm>
            <a:off x="275713" y="476672"/>
            <a:ext cx="803540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00B0F0"/>
              </a:buClr>
              <a:tabLst>
                <a:tab pos="538163" algn="l"/>
              </a:tabLst>
            </a:pPr>
            <a:r>
              <a:rPr lang="es-ES" sz="4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Next LT Pro" panose="020B0504020202020204" pitchFamily="34" charset="0"/>
              </a:rPr>
              <a:t>BARCELONA </a:t>
            </a:r>
            <a:r>
              <a:rPr lang="es-ES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Next LT Pro" panose="020B0504020202020204" pitchFamily="34" charset="0"/>
              </a:rPr>
              <a:t>26 pax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D1D9769B-9DFF-31A7-7016-4481DBFB5941}"/>
              </a:ext>
            </a:extLst>
          </p:cNvPr>
          <p:cNvSpPr txBox="1"/>
          <p:nvPr/>
        </p:nvSpPr>
        <p:spPr>
          <a:xfrm>
            <a:off x="827584" y="5580394"/>
            <a:ext cx="790181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600" dirty="0"/>
              <a:t>Billetes ya a la venta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600" dirty="0"/>
              <a:t>Sugerencia: 9.55h jueves / AVE 03304 ; viernes / 14.12h </a:t>
            </a:r>
            <a:r>
              <a:rPr lang="es-ES" sz="1600" dirty="0" err="1"/>
              <a:t>Ouigo</a:t>
            </a:r>
            <a:r>
              <a:rPr lang="es-ES" sz="1600" dirty="0"/>
              <a:t> 06541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600" dirty="0"/>
              <a:t>Llegada a Estación de Atocha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600" dirty="0"/>
              <a:t>El horario sugerido SI incluye combinado de cercanías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04BEBC59-A2EE-02C3-6021-7AB2150D6134}"/>
              </a:ext>
            </a:extLst>
          </p:cNvPr>
          <p:cNvSpPr txBox="1"/>
          <p:nvPr/>
        </p:nvSpPr>
        <p:spPr>
          <a:xfrm>
            <a:off x="827584" y="1484784"/>
            <a:ext cx="19468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u="sng" dirty="0"/>
              <a:t>Viernes 19 diciembre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F772A1E4-2B7E-C337-EC21-FC16FB773B1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2988" t="26200" r="13585" b="5201"/>
          <a:stretch/>
        </p:blipFill>
        <p:spPr>
          <a:xfrm>
            <a:off x="827584" y="1916832"/>
            <a:ext cx="6714186" cy="3528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71972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Users\Daniel\Desktop\CPP Gestión\logo_CPP_web.png">
            <a:extLst>
              <a:ext uri="{FF2B5EF4-FFF2-40B4-BE49-F238E27FC236}">
                <a16:creationId xmlns:a16="http://schemas.microsoft.com/office/drawing/2014/main" id="{5B9A7866-342F-D764-C650-1C2BC010E4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-367268"/>
            <a:ext cx="1776007" cy="1872208"/>
          </a:xfrm>
          <a:prstGeom prst="rect">
            <a:avLst/>
          </a:prstGeom>
          <a:noFill/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AB4AF5AA-92A4-DEBD-6345-A7E08CD298CE}"/>
              </a:ext>
            </a:extLst>
          </p:cNvPr>
          <p:cNvSpPr txBox="1"/>
          <p:nvPr/>
        </p:nvSpPr>
        <p:spPr>
          <a:xfrm>
            <a:off x="275713" y="476672"/>
            <a:ext cx="803540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00B0F0"/>
              </a:buClr>
              <a:tabLst>
                <a:tab pos="538163" algn="l"/>
              </a:tabLst>
            </a:pPr>
            <a:r>
              <a:rPr lang="es-ES" sz="4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Next LT Pro" panose="020B0504020202020204" pitchFamily="34" charset="0"/>
              </a:rPr>
              <a:t>LISBOA </a:t>
            </a:r>
            <a:r>
              <a:rPr lang="es-ES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Next LT Pro" panose="020B0504020202020204" pitchFamily="34" charset="0"/>
              </a:rPr>
              <a:t>34 pax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D1D9769B-9DFF-31A7-7016-4481DBFB5941}"/>
              </a:ext>
            </a:extLst>
          </p:cNvPr>
          <p:cNvSpPr txBox="1"/>
          <p:nvPr/>
        </p:nvSpPr>
        <p:spPr>
          <a:xfrm>
            <a:off x="827584" y="5580394"/>
            <a:ext cx="79018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600" dirty="0"/>
              <a:t>Sugerencia: 11.35h jueves / Air Europa; / 14.55h viernes Air Europa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04BEBC59-A2EE-02C3-6021-7AB2150D6134}"/>
              </a:ext>
            </a:extLst>
          </p:cNvPr>
          <p:cNvSpPr txBox="1"/>
          <p:nvPr/>
        </p:nvSpPr>
        <p:spPr>
          <a:xfrm>
            <a:off x="827584" y="1412776"/>
            <a:ext cx="377661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u="sng" dirty="0"/>
              <a:t>Jueves 18 diciembre / viernes 19 diciembre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D7591E17-CF69-0EEA-0335-D7C5B640D0A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0863" t="38800" r="35825" b="43000"/>
          <a:stretch/>
        </p:blipFill>
        <p:spPr>
          <a:xfrm>
            <a:off x="869314" y="3162454"/>
            <a:ext cx="3960440" cy="936105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7A435D16-A3D2-0125-1987-AEE4F5E9A2A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0863" t="52087" r="35825" b="24801"/>
          <a:stretch/>
        </p:blipFill>
        <p:spPr>
          <a:xfrm>
            <a:off x="862261" y="4192052"/>
            <a:ext cx="3960440" cy="1188779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F5611E32-7C98-979E-B160-288ED07B14E7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0863" t="51696" r="35825" b="24850"/>
          <a:stretch/>
        </p:blipFill>
        <p:spPr>
          <a:xfrm>
            <a:off x="869314" y="1889733"/>
            <a:ext cx="3960440" cy="120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11387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Users\Daniel\Desktop\CPP Gestión\logo_CPP_web.png">
            <a:extLst>
              <a:ext uri="{FF2B5EF4-FFF2-40B4-BE49-F238E27FC236}">
                <a16:creationId xmlns:a16="http://schemas.microsoft.com/office/drawing/2014/main" id="{5B9A7866-342F-D764-C650-1C2BC010E4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-367268"/>
            <a:ext cx="1776007" cy="1872208"/>
          </a:xfrm>
          <a:prstGeom prst="rect">
            <a:avLst/>
          </a:prstGeom>
          <a:noFill/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AB4AF5AA-92A4-DEBD-6345-A7E08CD298CE}"/>
              </a:ext>
            </a:extLst>
          </p:cNvPr>
          <p:cNvSpPr txBox="1"/>
          <p:nvPr/>
        </p:nvSpPr>
        <p:spPr>
          <a:xfrm>
            <a:off x="275713" y="476672"/>
            <a:ext cx="803540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00B0F0"/>
              </a:buClr>
              <a:tabLst>
                <a:tab pos="538163" algn="l"/>
              </a:tabLst>
            </a:pPr>
            <a:r>
              <a:rPr lang="es-ES" sz="4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Next LT Pro" panose="020B0504020202020204" pitchFamily="34" charset="0"/>
              </a:rPr>
              <a:t>BUSES traslados </a:t>
            </a:r>
            <a:endParaRPr lang="es-ES" sz="20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venir Next LT Pro" panose="020B0504020202020204" pitchFamily="34" charset="0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E82BD01A-B25E-B034-DAD3-D232652AE8C6}"/>
              </a:ext>
            </a:extLst>
          </p:cNvPr>
          <p:cNvSpPr txBox="1"/>
          <p:nvPr/>
        </p:nvSpPr>
        <p:spPr>
          <a:xfrm>
            <a:off x="395535" y="1443841"/>
            <a:ext cx="8352929" cy="5078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b="1" u="sng" dirty="0"/>
              <a:t>Jueves 18 de diciembre</a:t>
            </a:r>
          </a:p>
          <a:p>
            <a:endParaRPr lang="es-ES" b="1" dirty="0"/>
          </a:p>
          <a:p>
            <a:pPr lvl="1"/>
            <a:r>
              <a:rPr lang="es-ES" b="1" dirty="0"/>
              <a:t>BUS 1 (León/SCQ/BCN)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ES" dirty="0"/>
              <a:t>Recogidas: 	13.00h primera parada en Madrid Estación Chamartín </a:t>
            </a:r>
          </a:p>
          <a:p>
            <a:pPr lvl="4"/>
            <a:r>
              <a:rPr lang="es-ES" dirty="0"/>
              <a:t>(llegadas León 12.52h / SCQ noche anterior) </a:t>
            </a:r>
          </a:p>
          <a:p>
            <a:pPr lvl="3"/>
            <a:r>
              <a:rPr lang="es-ES" dirty="0"/>
              <a:t>	13.30h segunda parada en Madrid Estación de Atocha </a:t>
            </a:r>
          </a:p>
          <a:p>
            <a:pPr lvl="3"/>
            <a:r>
              <a:rPr lang="es-ES" dirty="0"/>
              <a:t>	(llegada BCN 13.19h)*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ES" dirty="0"/>
              <a:t>Destino: 	Hotel Beatriz Toledo </a:t>
            </a:r>
            <a:r>
              <a:rPr lang="es-ES" dirty="0" err="1"/>
              <a:t>Auditorium</a:t>
            </a:r>
            <a:r>
              <a:rPr lang="es-ES" dirty="0"/>
              <a:t>, C. de los Concilios, Toledo</a:t>
            </a:r>
          </a:p>
          <a:p>
            <a:pPr lvl="1"/>
            <a:endParaRPr lang="es-ES" b="1" dirty="0"/>
          </a:p>
          <a:p>
            <a:pPr lvl="1"/>
            <a:r>
              <a:rPr lang="es-ES" b="1" dirty="0"/>
              <a:t>BUS 2 (LIS)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ES" dirty="0"/>
              <a:t>Recogida: 	13.50h Madrid Aeropuerto Barajas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ES" dirty="0"/>
              <a:t>Destino: 	Hotel Beatriz Toledo </a:t>
            </a:r>
            <a:r>
              <a:rPr lang="es-ES" dirty="0" err="1"/>
              <a:t>Auditorium</a:t>
            </a:r>
            <a:r>
              <a:rPr lang="es-ES" dirty="0"/>
              <a:t>, C. de los Concilios, Toledo</a:t>
            </a:r>
          </a:p>
          <a:p>
            <a:pPr lvl="1"/>
            <a:endParaRPr lang="es-ES" dirty="0"/>
          </a:p>
          <a:p>
            <a:pPr lvl="1"/>
            <a:endParaRPr lang="es-ES" dirty="0"/>
          </a:p>
          <a:p>
            <a:pPr marL="742950" lvl="1" indent="-285750">
              <a:buFontTx/>
              <a:buChar char="-"/>
            </a:pPr>
            <a:r>
              <a:rPr lang="es-ES" dirty="0"/>
              <a:t>Presupuesto:  1.380,00€ + IVA 10%</a:t>
            </a:r>
          </a:p>
          <a:p>
            <a:pPr marL="742950" lvl="1" indent="-285750">
              <a:buFontTx/>
              <a:buChar char="-"/>
            </a:pPr>
            <a:endParaRPr lang="es-ES" dirty="0"/>
          </a:p>
          <a:p>
            <a:pPr lvl="1"/>
            <a:r>
              <a:rPr lang="es-ES" dirty="0"/>
              <a:t>*El orden de las recogidas en las estaciones de tren podría invertirse.</a:t>
            </a:r>
          </a:p>
          <a:p>
            <a:pPr marL="742950" lvl="1" indent="-285750">
              <a:buFontTx/>
              <a:buChar char="-"/>
            </a:pP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09612737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29272</TotalTime>
  <Words>442</Words>
  <Application>Microsoft Office PowerPoint</Application>
  <PresentationFormat>Presentación en pantalla (4:3)</PresentationFormat>
  <Paragraphs>85</Paragraphs>
  <Slides>11</Slides>
  <Notes>10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11</vt:i4>
      </vt:variant>
    </vt:vector>
  </HeadingPairs>
  <TitlesOfParts>
    <vt:vector size="17" baseType="lpstr">
      <vt:lpstr>Aptos SemiBold</vt:lpstr>
      <vt:lpstr>Arial</vt:lpstr>
      <vt:lpstr>Avenir Next LT Pro</vt:lpstr>
      <vt:lpstr>Calibri</vt:lpstr>
      <vt:lpstr>Gill Sans MT Condensed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Usuario de Windows</dc:creator>
  <cp:lastModifiedBy>carmen cañibano</cp:lastModifiedBy>
  <cp:revision>240</cp:revision>
  <cp:lastPrinted>2025-02-11T21:54:36Z</cp:lastPrinted>
  <dcterms:created xsi:type="dcterms:W3CDTF">2009-10-07T09:39:45Z</dcterms:created>
  <dcterms:modified xsi:type="dcterms:W3CDTF">2025-10-21T10:43:22Z</dcterms:modified>
</cp:coreProperties>
</file>