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393" r:id="rId3"/>
    <p:sldId id="380" r:id="rId4"/>
    <p:sldId id="434" r:id="rId5"/>
    <p:sldId id="435" r:id="rId6"/>
    <p:sldId id="436" r:id="rId7"/>
    <p:sldId id="437" r:id="rId8"/>
    <p:sldId id="447" r:id="rId9"/>
    <p:sldId id="448" r:id="rId10"/>
    <p:sldId id="438" r:id="rId11"/>
    <p:sldId id="412" r:id="rId12"/>
    <p:sldId id="439" r:id="rId13"/>
    <p:sldId id="440" r:id="rId14"/>
    <p:sldId id="441" r:id="rId15"/>
    <p:sldId id="442" r:id="rId16"/>
    <p:sldId id="446" r:id="rId17"/>
    <p:sldId id="443" r:id="rId18"/>
    <p:sldId id="444" r:id="rId19"/>
    <p:sldId id="445" r:id="rId20"/>
    <p:sldId id="313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6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7" autoAdjust="0"/>
    <p:restoredTop sz="95033" autoAdjust="0"/>
  </p:normalViewPr>
  <p:slideViewPr>
    <p:cSldViewPr showGuides="1">
      <p:cViewPr varScale="1">
        <p:scale>
          <a:sx n="58" d="100"/>
          <a:sy n="58" d="100"/>
        </p:scale>
        <p:origin x="642" y="60"/>
      </p:cViewPr>
      <p:guideLst>
        <p:guide orient="horz" pos="436"/>
        <p:guide pos="2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E467F-950A-42B1-9556-328490D24A82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204F7-29FE-417B-B6AF-AD627D17350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0954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53061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0032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2904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5664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6707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785886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1198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535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6421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4236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3434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3864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3558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94157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8478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20171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204F7-29FE-417B-B6AF-AD627D173508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4798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E1716-5B5F-42BC-A376-AA4EFCB34EDF}" type="datetimeFigureOut">
              <a:rPr lang="es-ES" smtClean="0"/>
              <a:pPr/>
              <a:t>04/03/2025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EFF47-A81A-457E-8123-AC8CD9175ABA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mailto:daniel@cpp-publicidad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carmen@cpp-publicidad.com" TargetMode="External"/><Relationship Id="rId4" Type="http://schemas.openxmlformats.org/officeDocument/2006/relationships/hyperlink" Target="mailto:olga@cpp-publicidad.co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4043E49-66D2-8F71-3D55-E3D8C1E8BA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2491"/>
            <a:ext cx="9144000" cy="5051291"/>
          </a:xfrm>
          <a:prstGeom prst="rect">
            <a:avLst/>
          </a:prstGeom>
        </p:spPr>
      </p:pic>
      <p:sp>
        <p:nvSpPr>
          <p:cNvPr id="4" name="AutoShape 2" descr="Navidad en Italia: fechas y nombres de las fiestas navideñas - El Itañol">
            <a:extLst>
              <a:ext uri="{FF2B5EF4-FFF2-40B4-BE49-F238E27FC236}">
                <a16:creationId xmlns:a16="http://schemas.microsoft.com/office/drawing/2014/main" id="{4AAA597B-563E-EA44-BB57-8CBFE6D711E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" name="AutoShape 6" descr="Navidad en Italia: fechas y nombres de las fiestas navideñas - El Itañol">
            <a:extLst>
              <a:ext uri="{FF2B5EF4-FFF2-40B4-BE49-F238E27FC236}">
                <a16:creationId xmlns:a16="http://schemas.microsoft.com/office/drawing/2014/main" id="{FE0AD737-F569-22A5-1540-9C2281F843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267744" y="3429000"/>
            <a:ext cx="2609056" cy="2609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3" name="Picture 8">
            <a:extLst>
              <a:ext uri="{FF2B5EF4-FFF2-40B4-BE49-F238E27FC236}">
                <a16:creationId xmlns:a16="http://schemas.microsoft.com/office/drawing/2014/main" id="{9F38D291-DB3C-DB82-A6BE-B6DB82F64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23535"/>
            <a:ext cx="3857133" cy="13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7B3ACED-7845-4D6B-8011-CA8E07DE114C}"/>
              </a:ext>
            </a:extLst>
          </p:cNvPr>
          <p:cNvSpPr txBox="1"/>
          <p:nvPr/>
        </p:nvSpPr>
        <p:spPr>
          <a:xfrm>
            <a:off x="4072141" y="3733800"/>
            <a:ext cx="38571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s-ES" sz="3600" b="1" dirty="0">
              <a:solidFill>
                <a:schemeClr val="bg1"/>
              </a:solidFill>
              <a:latin typeface="Aptos SemiBold" panose="020F0502020204030204" pitchFamily="34" charset="0"/>
            </a:endParaRPr>
          </a:p>
          <a:p>
            <a:pPr algn="r"/>
            <a:endParaRPr lang="es-ES" sz="3600" b="1" dirty="0">
              <a:solidFill>
                <a:schemeClr val="bg1"/>
              </a:solidFill>
              <a:latin typeface="Aptos SemiBold" panose="020F0502020204030204" pitchFamily="34" charset="0"/>
            </a:endParaRPr>
          </a:p>
          <a:p>
            <a:pPr algn="ctr"/>
            <a:r>
              <a:rPr lang="es-ES" sz="3600" b="1" dirty="0">
                <a:solidFill>
                  <a:schemeClr val="bg1"/>
                </a:solidFill>
                <a:latin typeface="Aptos SemiBold" panose="020F0502020204030204" pitchFamily="34" charset="0"/>
              </a:rPr>
              <a:t>REUNIÓN </a:t>
            </a:r>
            <a:r>
              <a:rPr lang="es-ES" sz="3600" b="1" dirty="0">
                <a:latin typeface="Aptos SemiBold" panose="020F0502020204030204" pitchFamily="34" charset="0"/>
              </a:rPr>
              <a:t>BARCELONA</a:t>
            </a:r>
            <a:r>
              <a:rPr lang="es-ES" sz="3600" b="1" dirty="0">
                <a:solidFill>
                  <a:schemeClr val="bg1"/>
                </a:solidFill>
                <a:latin typeface="Aptos SemiBold" panose="020F0502020204030204" pitchFamily="34" charset="0"/>
              </a:rPr>
              <a:t> </a:t>
            </a:r>
          </a:p>
          <a:p>
            <a:pPr algn="ctr"/>
            <a:r>
              <a:rPr lang="es-ES" sz="2400" b="1" dirty="0">
                <a:latin typeface="Aptos SemiBold" panose="020F0502020204030204" pitchFamily="34" charset="0"/>
              </a:rPr>
              <a:t>19 MARZO 2025</a:t>
            </a:r>
          </a:p>
          <a:p>
            <a:pPr algn="ctr"/>
            <a:endParaRPr lang="es-ES" sz="3600" b="1" dirty="0">
              <a:solidFill>
                <a:schemeClr val="bg1"/>
              </a:solidFill>
              <a:latin typeface="Aptos SemiBold" panose="020F050202020403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539552" y="5301208"/>
            <a:ext cx="789668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Opción actividad + cena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6932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Secreto en el gótico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298807" y="1268200"/>
            <a:ext cx="843862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Duración de la actividad dos horas y media.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 una aventura que combina misterio, desafíos y un toque cultural en el corazón del barrio Gótico de Barcelona. Durante la experiencia, los participantes se enfrentarán a las leyendas más curiosas y peculiares del barrio, en una actividad llena de retos que mezcla cultura y diversión.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mano de monitores especializados quienes llevarán a cabo una puesta en escena y dinamizarán la experiencia, interactuando con los equipos durante los juegos y pruebas.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Premio para el equipo ganador.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Cena a continuación en el Restaurante H1898 al que el grupo llegará caminando tras la finalización de la actividad.</a:t>
            </a:r>
          </a:p>
          <a:p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8C34356-D8EB-AE5A-95E5-EF42ABAA3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3063" y="3501008"/>
            <a:ext cx="4144371" cy="276316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C63A916-FC3F-1432-61FA-FFABF1736B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831" y="3501008"/>
            <a:ext cx="4144335" cy="276289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999A10BC-298E-B5CE-012B-183F79E4662F}"/>
              </a:ext>
            </a:extLst>
          </p:cNvPr>
          <p:cNvSpPr txBox="1"/>
          <p:nvPr/>
        </p:nvSpPr>
        <p:spPr>
          <a:xfrm>
            <a:off x="5317824" y="6437455"/>
            <a:ext cx="3826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31,46 € </a:t>
            </a:r>
            <a:r>
              <a:rPr lang="es-ES" dirty="0" err="1"/>
              <a:t>iva</a:t>
            </a:r>
            <a:r>
              <a:rPr lang="es-ES" dirty="0"/>
              <a:t> incluido / comisión del 20%</a:t>
            </a:r>
          </a:p>
        </p:txBody>
      </p:sp>
    </p:spTree>
    <p:extLst>
      <p:ext uri="{BB962C8B-B14F-4D97-AF65-F5344CB8AC3E}">
        <p14:creationId xmlns:p14="http://schemas.microsoft.com/office/powerpoint/2010/main" val="19798211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 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Secreto en el gótico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Restaurante H1898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665312" y="2758875"/>
            <a:ext cx="491254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Localización: La Rambla, 109   08002 Barcelona.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Sala Villa Ángela en exclusiva.</a:t>
            </a:r>
          </a:p>
          <a:p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91A29CC-A04E-9270-2360-23D1E82B76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312" y="3812275"/>
            <a:ext cx="3727739" cy="28159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4F13536-3370-50A3-382F-9AE2071A5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445" y="3817629"/>
            <a:ext cx="3823243" cy="282064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569ED4B-4541-3DA9-3B59-D1CDA2B162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7856" y="2512480"/>
            <a:ext cx="2835282" cy="105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31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 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Secreto en el gótico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Restaurante H1898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275713" y="1935619"/>
            <a:ext cx="4912544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ENTRANTES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Ensalada de langostino, </a:t>
            </a:r>
            <a:r>
              <a:rPr lang="es-ES" sz="1400" b="0" i="0" u="none" strike="noStrike" baseline="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burrata</a:t>
            </a: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 vinagreta de frutos secos / Salteado de judías de Santa Ana con calamares y papada </a:t>
            </a:r>
            <a:r>
              <a:rPr lang="es-ES" sz="1400" b="0" i="1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 </a:t>
            </a: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Canelones de rabo de buey con salsa de </a:t>
            </a:r>
            <a:r>
              <a:rPr lang="es-ES" sz="1400" b="0" i="0" u="none" strike="noStrike" baseline="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ceps</a:t>
            </a: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endParaRPr lang="es-ES" sz="14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PLATO PRINCIPAL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Paletilla de cordero a B.T. con miel, tomillo y limón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Rodaballo asado a la donostiarra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Entrecot con patatas al romero y piquillos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Risotto de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ceps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 azafrán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Salmón con verduras al wok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0" i="0" u="none" strike="noStrike" baseline="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Carrot</a:t>
            </a: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cake con helado de </a:t>
            </a:r>
            <a:r>
              <a:rPr lang="es-ES" sz="1400" b="0" i="0" u="none" strike="noStrike" baseline="0" dirty="0" err="1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kefir</a:t>
            </a: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y lima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Flan de chocolate blanco y maracuyá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Tarta de queso casera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0" i="0" u="none" strike="noStrike" baseline="0" dirty="0">
                <a:solidFill>
                  <a:srgbClr val="0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Copa de mango, fresones, aguacate y helado de vainilla vegano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0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escoger entre 2 opciones de entrante, principal y postre, se debe concretar de antemano el número de platos escogidos de cada opción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569ED4B-4541-3DA9-3B59-D1CDA2B16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631" y="2877527"/>
            <a:ext cx="2835282" cy="105578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AFE7BBF-3D6B-D7BF-4A69-E189E9B07469}"/>
              </a:ext>
            </a:extLst>
          </p:cNvPr>
          <p:cNvSpPr txBox="1"/>
          <p:nvPr/>
        </p:nvSpPr>
        <p:spPr>
          <a:xfrm>
            <a:off x="4912544" y="6011388"/>
            <a:ext cx="4879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52 € </a:t>
            </a:r>
            <a:r>
              <a:rPr lang="es-ES" dirty="0" err="1"/>
              <a:t>iva</a:t>
            </a:r>
            <a:r>
              <a:rPr lang="es-ES" dirty="0"/>
              <a:t> incluido /</a:t>
            </a:r>
          </a:p>
          <a:p>
            <a:r>
              <a:rPr lang="es-ES" dirty="0"/>
              <a:t>no nos han contestado aún al tema de la comisión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94CB2F5-1899-C80C-F9F4-585775E91890}"/>
              </a:ext>
            </a:extLst>
          </p:cNvPr>
          <p:cNvSpPr txBox="1"/>
          <p:nvPr/>
        </p:nvSpPr>
        <p:spPr>
          <a:xfrm>
            <a:off x="4912544" y="4151022"/>
            <a:ext cx="395574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BODEGA </a:t>
            </a:r>
          </a:p>
          <a:p>
            <a:r>
              <a:rPr lang="es-ES" dirty="0"/>
              <a:t>Vino blanco Viña </a:t>
            </a:r>
            <a:r>
              <a:rPr lang="es-ES" dirty="0" err="1"/>
              <a:t>Pomal</a:t>
            </a:r>
            <a:r>
              <a:rPr lang="es-ES" dirty="0"/>
              <a:t> (D.O.C Rioja)</a:t>
            </a:r>
          </a:p>
          <a:p>
            <a:r>
              <a:rPr lang="es-ES" dirty="0"/>
              <a:t>Vino tinto Viña </a:t>
            </a:r>
            <a:r>
              <a:rPr lang="es-ES" dirty="0" err="1"/>
              <a:t>Pomal</a:t>
            </a:r>
            <a:r>
              <a:rPr lang="es-ES" dirty="0"/>
              <a:t> (D.O.C Rioja)</a:t>
            </a:r>
          </a:p>
          <a:p>
            <a:r>
              <a:rPr lang="es-ES" dirty="0"/>
              <a:t>Cava </a:t>
            </a:r>
            <a:r>
              <a:rPr lang="es-ES" dirty="0" err="1"/>
              <a:t>Codorniu</a:t>
            </a:r>
            <a:r>
              <a:rPr lang="es-ES" dirty="0"/>
              <a:t> Original ECO</a:t>
            </a:r>
          </a:p>
          <a:p>
            <a:r>
              <a:rPr lang="es-ES" dirty="0"/>
              <a:t>Refrescos y agua mineral Font </a:t>
            </a:r>
            <a:r>
              <a:rPr lang="es-ES" dirty="0" err="1"/>
              <a:t>D'Or</a:t>
            </a:r>
            <a:r>
              <a:rPr lang="es-ES" dirty="0"/>
              <a:t> </a:t>
            </a:r>
          </a:p>
          <a:p>
            <a:r>
              <a:rPr lang="es-ES" dirty="0"/>
              <a:t>Café e infusiones</a:t>
            </a:r>
          </a:p>
        </p:txBody>
      </p:sp>
    </p:spTree>
    <p:extLst>
      <p:ext uri="{BB962C8B-B14F-4D97-AF65-F5344CB8AC3E}">
        <p14:creationId xmlns:p14="http://schemas.microsoft.com/office/powerpoint/2010/main" val="3689244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454344" y="1182231"/>
            <a:ext cx="735801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Duración de la actividad dos horas.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 Artista guiará a través del vibrante y bohemio barrio del Born. Se pasará por lugares destacados como el Arco de Triunfo y el Museo Picasso. En el camino, se aprenderá más sobre los viajes creativos y románticos del legendario pintor Pablo Picasso y su mejor amigo, Carlos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Casagemas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cena tendría lugar a continuación en uno de los dos restaurantes propuestos: Cuines de Santa Caterina o 1881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Sagardi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ambos próximos al lugar de finalización de la actividad pudiéndose llegar a ambos restaurantes  caminando.  </a:t>
            </a:r>
            <a:endParaRPr lang="es-ES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99A10BC-298E-B5CE-012B-183F79E4662F}"/>
              </a:ext>
            </a:extLst>
          </p:cNvPr>
          <p:cNvSpPr txBox="1"/>
          <p:nvPr/>
        </p:nvSpPr>
        <p:spPr>
          <a:xfrm>
            <a:off x="5591425" y="6381864"/>
            <a:ext cx="3534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35 € </a:t>
            </a:r>
            <a:r>
              <a:rPr lang="es-ES" dirty="0" err="1"/>
              <a:t>iva</a:t>
            </a:r>
            <a:r>
              <a:rPr lang="es-ES" dirty="0"/>
              <a:t> incluido / comisión del 20%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C6D99E2-A8B0-0CD4-4D80-944EDB5A4D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386" t="27174" r="1627" b="5766"/>
          <a:stretch/>
        </p:blipFill>
        <p:spPr>
          <a:xfrm>
            <a:off x="827584" y="3358342"/>
            <a:ext cx="2376264" cy="334483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2B1656B-93EF-EC9C-F5FB-C8B4D22E89F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475" t="34600" r="1440" b="15228"/>
          <a:stretch/>
        </p:blipFill>
        <p:spPr>
          <a:xfrm>
            <a:off x="3456952" y="3358342"/>
            <a:ext cx="2820492" cy="2834187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A1C09EA-7F23-E149-48BE-16419C35E4A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125" t="47895" r="39763" b="8001"/>
          <a:stretch/>
        </p:blipFill>
        <p:spPr>
          <a:xfrm>
            <a:off x="6530548" y="3372114"/>
            <a:ext cx="1656184" cy="226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792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Rte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Cuines de Santa Caterina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350226" y="1857843"/>
            <a:ext cx="482206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Localización: Mercado de Santa Caterina,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Avinguda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Francesc Cambó, 16, 08003 Barcelona.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dispone de salas privadas.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50CE39D-2471-7267-6219-3F1A2DBFC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12" y="2819939"/>
            <a:ext cx="3106133" cy="380353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F27176C-896C-E99E-9EAD-ECD2E2946D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184" y="1857843"/>
            <a:ext cx="2475996" cy="116606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0FE8B47-553F-0FB5-C27C-64CD36E717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0950" y="3446533"/>
            <a:ext cx="4415918" cy="315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66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Rte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Cuines de Santa Caterina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275713" y="1670097"/>
            <a:ext cx="4490651" cy="4955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COMPARTIR EN MESA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Patatas bravas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Croquetas de jamón ibérico y pollo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Mejillones al vapor con crema de curry verde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Ensalada de queso de cabra gratinado con vinagreta de mostaza y miel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Jamón Ibérico con pan con tomate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PRINCIPAL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Costillar de cerdo con pico de gallo 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Dorada a la plancha con tomate confitado 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Gran Lionesa de crema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800" b="0" i="0" u="none" strike="noStrike" baseline="0" dirty="0">
                <a:solidFill>
                  <a:srgbClr val="252525"/>
                </a:solidFill>
                <a:latin typeface="Calibri" panose="020F0502020204030204" pitchFamily="34" charset="0"/>
              </a:rPr>
              <a:t>BEBIDAS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b="0" i="0" u="none" strike="noStrike" baseline="0" dirty="0">
                <a:solidFill>
                  <a:srgbClr val="252525"/>
                </a:solidFill>
                <a:latin typeface="Calibri" panose="020F0502020204030204" pitchFamily="34" charset="0"/>
              </a:rPr>
              <a:t>Terra Prima D.O. PENEDÈS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b="0" i="0" u="none" strike="noStrike" baseline="0" dirty="0">
                <a:solidFill>
                  <a:srgbClr val="252525"/>
                </a:solidFill>
                <a:latin typeface="Calibri" panose="020F0502020204030204" pitchFamily="34" charset="0"/>
              </a:rPr>
              <a:t>Marqués de Murrieta D.O. Ca RIOJA</a:t>
            </a:r>
          </a:p>
          <a:p>
            <a:r>
              <a:rPr lang="es-ES" sz="1800" b="0" i="0" u="none" strike="noStrike" baseline="0" dirty="0">
                <a:solidFill>
                  <a:srgbClr val="252525"/>
                </a:solidFill>
                <a:latin typeface="Calibri" panose="020F0502020204030204" pitchFamily="34" charset="0"/>
              </a:rPr>
              <a:t>CAFÉ E INFUSIONES</a:t>
            </a:r>
          </a:p>
          <a:p>
            <a:r>
              <a:rPr lang="es-E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contempla una botella de vino, blanco o tinto, cada tres personas</a:t>
            </a:r>
          </a:p>
          <a:p>
            <a:r>
              <a:rPr lang="es-ES" sz="1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Plato principal a escoger con 4 días de antelación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99A10BC-298E-B5CE-012B-183F79E4662F}"/>
              </a:ext>
            </a:extLst>
          </p:cNvPr>
          <p:cNvSpPr txBox="1"/>
          <p:nvPr/>
        </p:nvSpPr>
        <p:spPr>
          <a:xfrm>
            <a:off x="4970292" y="6249736"/>
            <a:ext cx="3534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57 € </a:t>
            </a:r>
            <a:r>
              <a:rPr lang="es-ES" dirty="0" err="1"/>
              <a:t>iva</a:t>
            </a:r>
            <a:r>
              <a:rPr lang="es-ES" dirty="0"/>
              <a:t> incluido / comisión del 10%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7E3A0C7-2FC1-986B-9CE0-AB229F48A6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9172" y="1688480"/>
            <a:ext cx="3226216" cy="4441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960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Rte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1881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Sagardi</a:t>
            </a:r>
            <a:endParaRPr lang="es-E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275712" y="2477603"/>
            <a:ext cx="78246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Localización: </a:t>
            </a:r>
            <a:r>
              <a:rPr lang="pt-BR" sz="1400" b="0" i="0" dirty="0">
                <a:effectLst/>
                <a:highlight>
                  <a:srgbClr val="FFFFFF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Plaça de Pau Vila, 3, </a:t>
            </a:r>
            <a:r>
              <a:rPr lang="pt-BR" sz="1400" b="0" i="0" dirty="0" err="1">
                <a:effectLst/>
                <a:highlight>
                  <a:srgbClr val="FFFFFF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Ciutat</a:t>
            </a:r>
            <a:r>
              <a:rPr lang="pt-BR" sz="1400" b="0" i="0" dirty="0">
                <a:effectLst/>
                <a:highlight>
                  <a:srgbClr val="FFFFFF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Vella, 08039 Barcelona.</a:t>
            </a: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Sala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Titanic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Exclusividad para consumos superiores a 2.000 €.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Posibilidad de uso semi privado con otro grupo separados mediante biombos sin coste.</a:t>
            </a:r>
            <a:endParaRPr lang="es-E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B572A4F-FFBF-2FB1-D625-4DF7640E67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88" t="33201" r="24013" b="25294"/>
          <a:stretch/>
        </p:blipFill>
        <p:spPr>
          <a:xfrm>
            <a:off x="4966721" y="1115914"/>
            <a:ext cx="2325413" cy="107721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246C6439-D6F4-CE16-A31D-B8EBB834E2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51" y="3664654"/>
            <a:ext cx="5059893" cy="2701558"/>
          </a:xfrm>
          <a:prstGeom prst="rect">
            <a:avLst/>
          </a:prstGeom>
        </p:spPr>
      </p:pic>
      <p:pic>
        <p:nvPicPr>
          <p:cNvPr id="15" name="Imagen 14" descr="Un comedor de madera en un restaurante&#10;&#10;Descripción generada automáticamente con confianza media">
            <a:extLst>
              <a:ext uri="{FF2B5EF4-FFF2-40B4-BE49-F238E27FC236}">
                <a16:creationId xmlns:a16="http://schemas.microsoft.com/office/drawing/2014/main" id="{3504FFBA-7280-F9F8-B673-1813C61300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69" y="3664654"/>
            <a:ext cx="3633080" cy="2724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3003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Rte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1881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Sagardi</a:t>
            </a:r>
            <a:endParaRPr lang="es-E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447597" y="1957482"/>
            <a:ext cx="4308384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APERITIVO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Gilda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Txistorra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Orio frita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COMPARTIR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Escalivada con boquerones marinados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la Lonja de la Barceloneta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Jamón de vaca rubia gallega premium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Ensalada de queso de cabra, brotes y anchoas de Getaria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Croquetas de jamón ibérico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PLATO PRINCIPAL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compartir al centro de la mesa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Txuleton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vaca vieja a la parrilla (500 g por persona)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Acompañamiento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Pimientos del piquillo al estilo Tolosa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Goxua</a:t>
            </a:r>
            <a:endParaRPr lang="es-ES" sz="1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99A10BC-298E-B5CE-012B-183F79E4662F}"/>
              </a:ext>
            </a:extLst>
          </p:cNvPr>
          <p:cNvSpPr txBox="1"/>
          <p:nvPr/>
        </p:nvSpPr>
        <p:spPr>
          <a:xfrm>
            <a:off x="5279038" y="6204798"/>
            <a:ext cx="3534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75 € </a:t>
            </a:r>
            <a:r>
              <a:rPr lang="es-ES" dirty="0" err="1"/>
              <a:t>iva</a:t>
            </a:r>
            <a:r>
              <a:rPr lang="es-ES" dirty="0"/>
              <a:t> incluido / comisión del 10%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4378E17-5E57-2C14-536F-5F7A2D5CC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085" y="3429000"/>
            <a:ext cx="2918842" cy="213483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B572A4F-FFBF-2FB1-D625-4DF7640E67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588" t="33201" r="24013" b="25294"/>
          <a:stretch/>
        </p:blipFill>
        <p:spPr>
          <a:xfrm>
            <a:off x="4997302" y="1427774"/>
            <a:ext cx="3636773" cy="168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39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158EBA31-1A5C-1C5C-0720-7951528D673C}"/>
              </a:ext>
            </a:extLst>
          </p:cNvPr>
          <p:cNvSpPr txBox="1"/>
          <p:nvPr/>
        </p:nvSpPr>
        <p:spPr>
          <a:xfrm>
            <a:off x="275713" y="491788"/>
            <a:ext cx="803540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El Artista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Cena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Rte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1881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Sagardi</a:t>
            </a:r>
            <a:endParaRPr lang="es-E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DDFFC53-00E1-78DA-A66C-DE3E60F9E365}"/>
              </a:ext>
            </a:extLst>
          </p:cNvPr>
          <p:cNvSpPr txBox="1"/>
          <p:nvPr/>
        </p:nvSpPr>
        <p:spPr>
          <a:xfrm>
            <a:off x="275713" y="1992150"/>
            <a:ext cx="430838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BODEGA SUGERIDA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Todas las opciones incluyen media botella de 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tinto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Etxeita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Joven - D.O. Ca. Rioja Alavesa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blanco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Nivarius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 -D.O. Ca. Rioja</a:t>
            </a: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Precio: 17,00€ por persona </a:t>
            </a:r>
            <a:r>
              <a:rPr lang="es-E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iva</a:t>
            </a:r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incluido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tinto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Trus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Roble - D.O. Ribera del Duero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blanco Menade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Nosso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D.O. Rueda</a:t>
            </a: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Precio: 18,00€ por persona </a:t>
            </a:r>
            <a:r>
              <a:rPr lang="es-E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iva</a:t>
            </a:r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incluido</a:t>
            </a:r>
          </a:p>
          <a:p>
            <a:endParaRPr lang="es-E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tinto Hito Tinto - D.O. Ribera del Duero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blanco El Zarzal - D.O. Bierzo</a:t>
            </a: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Precio: 20,00€ por persona </a:t>
            </a:r>
            <a:r>
              <a:rPr lang="es-E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iva</a:t>
            </a:r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incluido</a:t>
            </a:r>
          </a:p>
          <a:p>
            <a:endParaRPr lang="es-ES" sz="1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tinto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Jaspí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Negre - D.O. Montsant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Vino blanco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Freyé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Vinyes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Velles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D.O. Penedès</a:t>
            </a: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Precio: 18,00€ por persona </a:t>
            </a:r>
            <a:r>
              <a:rPr lang="es-ES" sz="1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iva</a:t>
            </a:r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incluido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4378E17-5E57-2C14-536F-5F7A2D5CC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8085" y="3429000"/>
            <a:ext cx="2918842" cy="213483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B572A4F-FFBF-2FB1-D625-4DF7640E67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588" t="33201" r="24013" b="25294"/>
          <a:stretch/>
        </p:blipFill>
        <p:spPr>
          <a:xfrm>
            <a:off x="4997302" y="1427774"/>
            <a:ext cx="3636773" cy="1684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45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539552" y="5301208"/>
            <a:ext cx="789668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Opción actividad con cena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1266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Rectángulo">
            <a:extLst>
              <a:ext uri="{FF2B5EF4-FFF2-40B4-BE49-F238E27FC236}">
                <a16:creationId xmlns:a16="http://schemas.microsoft.com/office/drawing/2014/main" id="{5BAEAE1A-6327-43A8-BA80-B0800DFD5F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8758" y="2492896"/>
            <a:ext cx="3028950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Daniel Pedrosa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2"/>
              </a:rPr>
              <a:t>daniel@cpp-publicidad.com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609.138.457</a:t>
            </a:r>
            <a:endParaRPr lang="es-ES" altLang="es-ES" sz="1400" dirty="0">
              <a:latin typeface="Gill Sans MT Condensed" panose="020B0506020104020203" pitchFamily="34" charset="0"/>
              <a:cs typeface="Gautami" panose="020B0502040204020203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5506D48E-B76D-44E8-A040-2519420E4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3388"/>
            <a:ext cx="29813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15 Rectángulo">
            <a:extLst>
              <a:ext uri="{FF2B5EF4-FFF2-40B4-BE49-F238E27FC236}">
                <a16:creationId xmlns:a16="http://schemas.microsoft.com/office/drawing/2014/main" id="{2D86DC57-F329-4626-93CB-C15C9D141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2" y="3388995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Olga García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4"/>
              </a:rPr>
              <a:t>olga@cpp-publicidad.com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629.869.552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D2A96BC-B231-465F-BC39-FAEF3D739786}"/>
              </a:ext>
            </a:extLst>
          </p:cNvPr>
          <p:cNvSpPr txBox="1"/>
          <p:nvPr/>
        </p:nvSpPr>
        <p:spPr>
          <a:xfrm>
            <a:off x="607886" y="704570"/>
            <a:ext cx="457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Contacto</a:t>
            </a:r>
          </a:p>
        </p:txBody>
      </p:sp>
      <p:sp>
        <p:nvSpPr>
          <p:cNvPr id="2" name="15 Rectángulo">
            <a:extLst>
              <a:ext uri="{FF2B5EF4-FFF2-40B4-BE49-F238E27FC236}">
                <a16:creationId xmlns:a16="http://schemas.microsoft.com/office/drawing/2014/main" id="{253997DC-94A3-EAD5-41D9-3DD06686BB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9991" y="4285094"/>
            <a:ext cx="2928937" cy="73977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Carmen Cañibano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  <a:hlinkClick r:id="rId5"/>
              </a:rPr>
              <a:t>carmen@cpp-publicidad.com</a:t>
            </a:r>
            <a:r>
              <a:rPr lang="es-ES" altLang="es-ES" sz="1400" dirty="0">
                <a:latin typeface="Calibri" panose="020F0502020204030204" pitchFamily="34" charset="0"/>
              </a:rPr>
              <a:t> </a:t>
            </a:r>
          </a:p>
          <a:p>
            <a:pPr eaLnBrk="1" hangingPunct="1"/>
            <a:r>
              <a:rPr lang="es-ES" altLang="es-ES" sz="1400" dirty="0">
                <a:latin typeface="Calibri" panose="020F0502020204030204" pitchFamily="34" charset="0"/>
              </a:rPr>
              <a:t>654.543.785</a:t>
            </a:r>
          </a:p>
        </p:txBody>
      </p:sp>
    </p:spTree>
    <p:extLst>
      <p:ext uri="{BB962C8B-B14F-4D97-AF65-F5344CB8AC3E}">
        <p14:creationId xmlns:p14="http://schemas.microsoft.com/office/powerpoint/2010/main" val="2401469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Restaurante Catalina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F66BBE7-BF7C-48D2-C9B8-7A39BA45A412}"/>
              </a:ext>
            </a:extLst>
          </p:cNvPr>
          <p:cNvSpPr txBox="1"/>
          <p:nvPr/>
        </p:nvSpPr>
        <p:spPr>
          <a:xfrm>
            <a:off x="407632" y="1944120"/>
            <a:ext cx="65527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Localización: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Carrer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Calafell, 21, 08850 Gavà, Barcelona.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Sala Catalina (mínimo 10 adultos y máximo 16 personas).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Inicio de la actividad 17.30h y comienzo de cena sobre las 20h-20.30h.</a:t>
            </a:r>
          </a:p>
        </p:txBody>
      </p:sp>
      <p:pic>
        <p:nvPicPr>
          <p:cNvPr id="5" name="Imagen 4" descr="Un comedor de una casa&#10;&#10;Descripción generada automáticamente con confianza media">
            <a:extLst>
              <a:ext uri="{FF2B5EF4-FFF2-40B4-BE49-F238E27FC236}">
                <a16:creationId xmlns:a16="http://schemas.microsoft.com/office/drawing/2014/main" id="{03840B4E-9115-AD5A-F3DA-042264932E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21965"/>
            <a:ext cx="4572000" cy="3429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FAE189A-6382-C2BF-7B11-186FC1EDA1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4240" y="3121964"/>
            <a:ext cx="4282256" cy="342899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D783AEB-AF32-1D2D-944B-C9D021F3D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288" y="1760295"/>
            <a:ext cx="1428064" cy="120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14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Restaurante Catalina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9BB67E-C208-5603-6BE9-EDA1BBE12809}"/>
              </a:ext>
            </a:extLst>
          </p:cNvPr>
          <p:cNvSpPr txBox="1"/>
          <p:nvPr/>
        </p:nvSpPr>
        <p:spPr>
          <a:xfrm>
            <a:off x="435639" y="3916681"/>
            <a:ext cx="574380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Duración de la actividad una hora y media.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 taller se podrá realizar para grupos de entre 6 a 15 personas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Paletilla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ibèrica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Altanza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Jabugo 50%.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explicará el producto, el procedimiento de corte y emplatado, y la conservación.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alguno de los asistentes se anima puede probar a cortar un poco.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Cata del jamón- Barra libre de vino, refrescos, cervezas y aguas.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CDFFAFE-706B-7B4C-15DC-3846F45D5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6482" y="3109101"/>
            <a:ext cx="2311879" cy="2657742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D848132-DD8B-95ED-393E-8B93C67BCD5D}"/>
              </a:ext>
            </a:extLst>
          </p:cNvPr>
          <p:cNvSpPr txBox="1"/>
          <p:nvPr/>
        </p:nvSpPr>
        <p:spPr>
          <a:xfrm>
            <a:off x="408635" y="1348539"/>
            <a:ext cx="54595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Taller de jamón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82095D6-2794-DC88-B8B8-02AD89BD04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221887"/>
            <a:ext cx="1432684" cy="120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21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Restaurante Catalina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Menú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FAE189A-6382-C2BF-7B11-186FC1EDA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120" y="3275882"/>
            <a:ext cx="3224428" cy="241832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9BB67E-C208-5603-6BE9-EDA1BBE12809}"/>
              </a:ext>
            </a:extLst>
          </p:cNvPr>
          <p:cNvSpPr txBox="1"/>
          <p:nvPr/>
        </p:nvSpPr>
        <p:spPr>
          <a:xfrm>
            <a:off x="288008" y="1950346"/>
            <a:ext cx="511758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COMPARTIR EN EL CENTRO DE LA MESA: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Burrata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temporada /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Sepietas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la plancha con aceite de sobrasada / Hummus de verduras con encurtidos / Croquetas de jamón / Paletilla ibérica cocida, “Lacón” con aceite de pimentón de la Vera ahumado / Pan con tomate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Arroz de sepia y rape 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	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Arroz de secreto ibérico con trompetas de la muerte 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(la ración mínima es de 2 personas)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COMPARTIR EN EL CENTRO DE LA MESA: La mejor tarta de chocolate que probarás hoy Ensalada de fruta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Lalos DO Rueda Verdejo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Arrocal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Tinto Fino. DO Ribera del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duero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Tinta Fina Agua, cervezas, refrescos y café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193E4E3-C0AE-0B92-24DD-576358F6F09D}"/>
              </a:ext>
            </a:extLst>
          </p:cNvPr>
          <p:cNvSpPr txBox="1"/>
          <p:nvPr/>
        </p:nvSpPr>
        <p:spPr>
          <a:xfrm>
            <a:off x="4572000" y="6147125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145€ IVA incluido pero no son comisionables, a partir de 50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pax</a:t>
            </a:r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098101C0-EAE9-AE56-DB4E-C2D87990C7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060" t="19600" r="34903" b="8256"/>
          <a:stretch/>
        </p:blipFill>
        <p:spPr>
          <a:xfrm>
            <a:off x="5649800" y="1426711"/>
            <a:ext cx="1900389" cy="160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17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Fábrica Moritz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F66BBE7-BF7C-48D2-C9B8-7A39BA45A412}"/>
              </a:ext>
            </a:extLst>
          </p:cNvPr>
          <p:cNvSpPr txBox="1"/>
          <p:nvPr/>
        </p:nvSpPr>
        <p:spPr>
          <a:xfrm>
            <a:off x="284392" y="2281667"/>
            <a:ext cx="65527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Localización: Ronda Sant Antoni, 41, 08811 Barcelona.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hay disponible reservado para la cena.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Inicio de la actividad 17.30h y comienzo de cena sobre las 20h-20.30h.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D02B0A7-651D-6A65-570B-A6275E7317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527962"/>
            <a:ext cx="4092137" cy="306007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5886001A-A95D-12C0-E263-A9D4E6B4F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8340" y="3514396"/>
            <a:ext cx="4393882" cy="307364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3A4AD10-61E5-D9B2-CDF9-FB7CFF66D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14552" y="1788570"/>
            <a:ext cx="2236066" cy="1487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64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Fábrica Moritz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9BB67E-C208-5603-6BE9-EDA1BBE12809}"/>
              </a:ext>
            </a:extLst>
          </p:cNvPr>
          <p:cNvSpPr txBox="1"/>
          <p:nvPr/>
        </p:nvSpPr>
        <p:spPr>
          <a:xfrm>
            <a:off x="341280" y="2093651"/>
            <a:ext cx="57438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Duración de la actividad dos horas.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Conoce todos los rincones de la Fábrica Moritz Barcelona, el espacio donde se empezó a elaborar la primera cerveza de Barcelona y donde más de 160 años después seguimos haciéndolo.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Visita la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microcervecería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 el sótano y de la mano de un experto cervecero, y prueba nuestras variedades.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Cata de 6 variedades de cervezas Moritz.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848132-DD8B-95ED-393E-8B93C67BCD5D}"/>
              </a:ext>
            </a:extLst>
          </p:cNvPr>
          <p:cNvSpPr txBox="1"/>
          <p:nvPr/>
        </p:nvSpPr>
        <p:spPr>
          <a:xfrm>
            <a:off x="440865" y="1325425"/>
            <a:ext cx="5387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La Máster </a:t>
            </a:r>
            <a:r>
              <a:rPr lang="es-ES" sz="3200" b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Tast</a:t>
            </a:r>
            <a:endParaRPr lang="es-ES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98EBEED-C6A1-5FE4-E1F5-2AD852A597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750" y="4043488"/>
            <a:ext cx="2325109" cy="267489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2A76EE3E-3ED3-E9D8-DA6F-8F8A436223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0855" y="1384173"/>
            <a:ext cx="2237426" cy="148755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916648C-2DF5-BD07-5F94-E2E7CBD2B5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8391" y="4112320"/>
            <a:ext cx="2139351" cy="259792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304D5B3-1EE8-F7B8-E897-603B842FF7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421" y="4116837"/>
            <a:ext cx="3580915" cy="267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48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Fábrica Moritz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9BB67E-C208-5603-6BE9-EDA1BBE12809}"/>
              </a:ext>
            </a:extLst>
          </p:cNvPr>
          <p:cNvSpPr txBox="1"/>
          <p:nvPr/>
        </p:nvSpPr>
        <p:spPr>
          <a:xfrm>
            <a:off x="284421" y="1954950"/>
            <a:ext cx="574380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Duración de la actividad dos horas.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Tan importante como una buena cerveza es saber tirarla. Conseguir esos dos dedos de espuma, que no pierda el gas y que mantenga la apariencia perfecta.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Pues en la Fábrica Moritz Barcelona somos unos expertos, llevamos tirando cañas desde 1856, y queremos compartir nuestros conocimientos contigo.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Visita guiada a Fábrica Moritz Barcelona Taller de Tiraje de cervezas Degustación de cervezas Moritz.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D848132-DD8B-95ED-393E-8B93C67BCD5D}"/>
              </a:ext>
            </a:extLst>
          </p:cNvPr>
          <p:cNvSpPr txBox="1"/>
          <p:nvPr/>
        </p:nvSpPr>
        <p:spPr>
          <a:xfrm>
            <a:off x="440865" y="1325425"/>
            <a:ext cx="5387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Actividad</a:t>
            </a:r>
            <a:r>
              <a:rPr lang="es-ES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Taller de tiraje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A76EE3E-3ED3-E9D8-DA6F-8F8A43622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1560" y="1454884"/>
            <a:ext cx="2237426" cy="1487553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304D5B3-1EE8-F7B8-E897-603B842FF7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116837"/>
            <a:ext cx="3580915" cy="26748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2476886-0AF9-8442-9CA0-EB5357CCC3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3928" y="4116836"/>
            <a:ext cx="5024410" cy="267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34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>
            <a:extLst>
              <a:ext uri="{FF2B5EF4-FFF2-40B4-BE49-F238E27FC236}">
                <a16:creationId xmlns:a16="http://schemas.microsoft.com/office/drawing/2014/main" id="{98688DBA-6F44-4797-A48D-C85CA61F5118}"/>
              </a:ext>
            </a:extLst>
          </p:cNvPr>
          <p:cNvSpPr txBox="1"/>
          <p:nvPr/>
        </p:nvSpPr>
        <p:spPr>
          <a:xfrm>
            <a:off x="275713" y="491788"/>
            <a:ext cx="6816567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4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Fábrica Moritz</a:t>
            </a:r>
          </a:p>
          <a:p>
            <a:pPr>
              <a:buClr>
                <a:srgbClr val="00B0F0"/>
              </a:buClr>
              <a:tabLst>
                <a:tab pos="538163" algn="l"/>
              </a:tabLst>
            </a:pPr>
            <a:r>
              <a:rPr lang="es-ES" sz="32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Menú</a:t>
            </a:r>
          </a:p>
        </p:txBody>
      </p:sp>
      <p:pic>
        <p:nvPicPr>
          <p:cNvPr id="6" name="Picture 3" descr="C:\Users\Daniel\Desktop\CPP Gestión\logo_CPP_web.png">
            <a:extLst>
              <a:ext uri="{FF2B5EF4-FFF2-40B4-BE49-F238E27FC236}">
                <a16:creationId xmlns:a16="http://schemas.microsoft.com/office/drawing/2014/main" id="{5B9A7866-342F-D764-C650-1C2BC010E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-367268"/>
            <a:ext cx="1776007" cy="1872208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EE9BB67E-C208-5603-6BE9-EDA1BBE12809}"/>
              </a:ext>
            </a:extLst>
          </p:cNvPr>
          <p:cNvSpPr txBox="1"/>
          <p:nvPr/>
        </p:nvSpPr>
        <p:spPr>
          <a:xfrm>
            <a:off x="290461" y="1805042"/>
            <a:ext cx="574380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 COMPARTIR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ESQUEIXADA DE BACALAO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 olivada y tomate con MORITZ ORIGINAL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FLAMMKUCHEN IBÉRICA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Finísima pizza alsaciana tradicional, elaborada con jamón ibérico, panceta embuchada, queso y rúcula con MORITZ 7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BOMBA DE LA MORITZ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Rellena de carne y salsa de tomate picante con MORITZ RED IPA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CARRILLERA DE TERNERA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la MORITZ NEGRA y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parmentier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patata con MORITZ EPIDOR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POSTRES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FONDANT DE CHOCOLATE NEGRO con helado de vainilla y </a:t>
            </a:r>
            <a:r>
              <a:rPr lang="es-ES" sz="1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crumble</a:t>
            </a:r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cacao con MORITZ NEGRA</a:t>
            </a:r>
          </a:p>
          <a:p>
            <a:endParaRPr lang="es-ES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s-ES" sz="1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BEBIDAS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Refrescos y aguas minerales Cafés e infusiones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A76EE3E-3ED3-E9D8-DA6F-8F8A43622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357" y="1504940"/>
            <a:ext cx="2237426" cy="148755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26ED85A-46B7-F625-8586-10B29534FBD4}"/>
              </a:ext>
            </a:extLst>
          </p:cNvPr>
          <p:cNvSpPr txBox="1"/>
          <p:nvPr/>
        </p:nvSpPr>
        <p:spPr>
          <a:xfrm>
            <a:off x="4848189" y="5805264"/>
            <a:ext cx="4572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PACK CERVECERO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MASTER TAST + MENÚ MARIDAJE 65€ 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TALLER DE TIRAJE + MENÚ MARIDAJE 63€</a:t>
            </a:r>
          </a:p>
          <a:p>
            <a:r>
              <a:rPr lang="es-ES" sz="1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comisionable</a:t>
            </a:r>
          </a:p>
        </p:txBody>
      </p:sp>
    </p:spTree>
    <p:extLst>
      <p:ext uri="{BB962C8B-B14F-4D97-AF65-F5344CB8AC3E}">
        <p14:creationId xmlns:p14="http://schemas.microsoft.com/office/powerpoint/2010/main" val="28047302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27821</TotalTime>
  <Words>1479</Words>
  <Application>Microsoft Office PowerPoint</Application>
  <PresentationFormat>Presentación en pantalla (4:3)</PresentationFormat>
  <Paragraphs>221</Paragraphs>
  <Slides>20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Aptos SemiBold</vt:lpstr>
      <vt:lpstr>Arial</vt:lpstr>
      <vt:lpstr>Avenir Next LT Pro</vt:lpstr>
      <vt:lpstr>Calibri</vt:lpstr>
      <vt:lpstr>Gill Sans MT Condensed</vt:lpstr>
      <vt:lpstr>Open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 de Windows</dc:creator>
  <cp:lastModifiedBy>carmen cañibano</cp:lastModifiedBy>
  <cp:revision>238</cp:revision>
  <cp:lastPrinted>2025-02-11T21:54:36Z</cp:lastPrinted>
  <dcterms:created xsi:type="dcterms:W3CDTF">2009-10-07T09:39:45Z</dcterms:created>
  <dcterms:modified xsi:type="dcterms:W3CDTF">2025-03-04T16:46:12Z</dcterms:modified>
</cp:coreProperties>
</file>